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80" r:id="rId6"/>
    <p:sldId id="281" r:id="rId7"/>
    <p:sldId id="282" r:id="rId8"/>
    <p:sldId id="306" r:id="rId9"/>
    <p:sldId id="310" r:id="rId10"/>
    <p:sldId id="311" r:id="rId11"/>
  </p:sldIdLst>
  <p:sldSz cx="12192000" cy="6858000"/>
  <p:notesSz cx="9926638" cy="666908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6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2504" y="676147"/>
            <a:ext cx="10006990" cy="457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51474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5DC6-F079-426E-A4F2-A4CB8902E757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BCC0-48E5-444B-8519-84109955AB2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200" b="0" i="0">
                <a:solidFill>
                  <a:srgbClr val="51474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A5DD-A3A5-4B55-B0EB-6C5A46884DAD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C8021-5810-463B-A3BD-0FD5018717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409D-9EF4-4C52-B1B5-0FF7724F5BD3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E84C-931E-4EA7-9ED0-3F0CFFD5C9D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E3AC-5791-429C-AD09-5444DC877028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529B-EFD3-47A1-A908-84F682F789C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1B4A-E598-4AF0-8EB7-06CEB8735746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6E17-FC08-4D8E-8E0D-64582F65060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103313" y="1219200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514743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103313" y="1303338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514743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1092200" y="676275"/>
            <a:ext cx="1000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1092200" y="1589088"/>
            <a:ext cx="10007600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46525" y="6589713"/>
            <a:ext cx="4298950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338"/>
              </a:lnSpc>
              <a:defRPr sz="1200">
                <a:solidFill>
                  <a:srgbClr val="9D8F87"/>
                </a:solidFill>
              </a:defRPr>
            </a:lvl1pPr>
          </a:lstStyle>
          <a:p>
            <a:pPr>
              <a:defRPr/>
            </a:pPr>
            <a:r>
              <a:rPr lang="tr-TR"/>
              <a:t>İ</a:t>
            </a:r>
            <a:r>
              <a:rPr lang="tr-TR">
                <a:latin typeface="Euphemia" pitchFamily="34" charset="0"/>
              </a:rPr>
              <a:t>nsan Hakları, Yurtta</a:t>
            </a:r>
            <a:r>
              <a:rPr lang="tr-TR"/>
              <a:t>ş</a:t>
            </a:r>
            <a:r>
              <a:rPr lang="tr-TR">
                <a:latin typeface="Euphemia" pitchFamily="34" charset="0"/>
              </a:rPr>
              <a:t>lık ve Demokrasi Dersi Ö</a:t>
            </a:r>
            <a:r>
              <a:rPr lang="tr-TR"/>
              <a:t>ğ</a:t>
            </a:r>
            <a:r>
              <a:rPr lang="tr-TR">
                <a:latin typeface="Euphemia" pitchFamily="34" charset="0"/>
              </a:rPr>
              <a:t>retim Programı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81F68-4864-4BF0-9543-A7DAA82FA5AC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34275-42D1-492F-87AA-B495B117ACF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9" Type="http://schemas.openxmlformats.org/officeDocument/2006/relationships/image" Target="../media/image42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42" Type="http://schemas.openxmlformats.org/officeDocument/2006/relationships/image" Target="../media/image45.png"/><Relationship Id="rId47" Type="http://schemas.openxmlformats.org/officeDocument/2006/relationships/image" Target="../media/image50.png"/><Relationship Id="rId50" Type="http://schemas.openxmlformats.org/officeDocument/2006/relationships/image" Target="../media/image53.png"/><Relationship Id="rId55" Type="http://schemas.openxmlformats.org/officeDocument/2006/relationships/image" Target="../media/image58.png"/><Relationship Id="rId63" Type="http://schemas.openxmlformats.org/officeDocument/2006/relationships/image" Target="../media/image66.png"/><Relationship Id="rId68" Type="http://schemas.openxmlformats.org/officeDocument/2006/relationships/image" Target="../media/image71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37" Type="http://schemas.openxmlformats.org/officeDocument/2006/relationships/image" Target="../media/image40.png"/><Relationship Id="rId40" Type="http://schemas.openxmlformats.org/officeDocument/2006/relationships/image" Target="../media/image43.png"/><Relationship Id="rId45" Type="http://schemas.openxmlformats.org/officeDocument/2006/relationships/image" Target="../media/image48.png"/><Relationship Id="rId53" Type="http://schemas.openxmlformats.org/officeDocument/2006/relationships/image" Target="../media/image56.png"/><Relationship Id="rId58" Type="http://schemas.openxmlformats.org/officeDocument/2006/relationships/image" Target="../media/image61.png"/><Relationship Id="rId66" Type="http://schemas.openxmlformats.org/officeDocument/2006/relationships/image" Target="../media/image69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png"/><Relationship Id="rId49" Type="http://schemas.openxmlformats.org/officeDocument/2006/relationships/image" Target="../media/image52.png"/><Relationship Id="rId57" Type="http://schemas.openxmlformats.org/officeDocument/2006/relationships/image" Target="../media/image60.png"/><Relationship Id="rId61" Type="http://schemas.openxmlformats.org/officeDocument/2006/relationships/image" Target="../media/image64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4" Type="http://schemas.openxmlformats.org/officeDocument/2006/relationships/image" Target="../media/image47.png"/><Relationship Id="rId52" Type="http://schemas.openxmlformats.org/officeDocument/2006/relationships/image" Target="../media/image55.png"/><Relationship Id="rId60" Type="http://schemas.openxmlformats.org/officeDocument/2006/relationships/image" Target="../media/image63.png"/><Relationship Id="rId65" Type="http://schemas.openxmlformats.org/officeDocument/2006/relationships/image" Target="../media/image6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Relationship Id="rId43" Type="http://schemas.openxmlformats.org/officeDocument/2006/relationships/image" Target="../media/image46.png"/><Relationship Id="rId48" Type="http://schemas.openxmlformats.org/officeDocument/2006/relationships/image" Target="../media/image51.png"/><Relationship Id="rId56" Type="http://schemas.openxmlformats.org/officeDocument/2006/relationships/image" Target="../media/image59.png"/><Relationship Id="rId64" Type="http://schemas.openxmlformats.org/officeDocument/2006/relationships/image" Target="../media/image67.png"/><Relationship Id="rId69" Type="http://schemas.openxmlformats.org/officeDocument/2006/relationships/image" Target="../media/image72.png"/><Relationship Id="rId8" Type="http://schemas.openxmlformats.org/officeDocument/2006/relationships/image" Target="../media/image11.png"/><Relationship Id="rId51" Type="http://schemas.openxmlformats.org/officeDocument/2006/relationships/image" Target="../media/image54.png"/><Relationship Id="rId3" Type="http://schemas.openxmlformats.org/officeDocument/2006/relationships/image" Target="../media/image6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38" Type="http://schemas.openxmlformats.org/officeDocument/2006/relationships/image" Target="../media/image41.png"/><Relationship Id="rId46" Type="http://schemas.openxmlformats.org/officeDocument/2006/relationships/image" Target="../media/image49.png"/><Relationship Id="rId59" Type="http://schemas.openxmlformats.org/officeDocument/2006/relationships/image" Target="../media/image62.png"/><Relationship Id="rId67" Type="http://schemas.openxmlformats.org/officeDocument/2006/relationships/image" Target="../media/image70.png"/><Relationship Id="rId20" Type="http://schemas.openxmlformats.org/officeDocument/2006/relationships/image" Target="../media/image23.png"/><Relationship Id="rId41" Type="http://schemas.openxmlformats.org/officeDocument/2006/relationships/image" Target="../media/image44.png"/><Relationship Id="rId54" Type="http://schemas.openxmlformats.org/officeDocument/2006/relationships/image" Target="../media/image57.png"/><Relationship Id="rId62" Type="http://schemas.openxmlformats.org/officeDocument/2006/relationships/image" Target="../media/image65.png"/><Relationship Id="rId70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/>
          <p:cNvSpPr>
            <a:spLocks/>
          </p:cNvSpPr>
          <p:nvPr/>
        </p:nvSpPr>
        <p:spPr bwMode="auto">
          <a:xfrm>
            <a:off x="0" y="1066800"/>
            <a:ext cx="12192000" cy="4699000"/>
          </a:xfrm>
          <a:custGeom>
            <a:avLst/>
            <a:gdLst>
              <a:gd name="T0" fmla="*/ 0 w 12192000"/>
              <a:gd name="T1" fmla="*/ 4700144 h 4698365"/>
              <a:gd name="T2" fmla="*/ 12192000 w 12192000"/>
              <a:gd name="T3" fmla="*/ 4700144 h 4698365"/>
              <a:gd name="T4" fmla="*/ 12192000 w 12192000"/>
              <a:gd name="T5" fmla="*/ 0 h 4698365"/>
              <a:gd name="T6" fmla="*/ 0 w 12192000"/>
              <a:gd name="T7" fmla="*/ 0 h 4698365"/>
              <a:gd name="T8" fmla="*/ 0 w 12192000"/>
              <a:gd name="T9" fmla="*/ 4700144 h 4698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698365"/>
              <a:gd name="T17" fmla="*/ 12192000 w 12192000"/>
              <a:gd name="T18" fmla="*/ 4698365 h 46983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698365">
                <a:moveTo>
                  <a:pt x="0" y="4698237"/>
                </a:moveTo>
                <a:lnTo>
                  <a:pt x="12192000" y="4698237"/>
                </a:lnTo>
                <a:lnTo>
                  <a:pt x="12192000" y="0"/>
                </a:lnTo>
                <a:lnTo>
                  <a:pt x="0" y="0"/>
                </a:lnTo>
                <a:lnTo>
                  <a:pt x="0" y="4698237"/>
                </a:lnTo>
                <a:close/>
              </a:path>
            </a:pathLst>
          </a:custGeom>
          <a:solidFill>
            <a:srgbClr val="FFFFF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0" name="object 3"/>
          <p:cNvSpPr>
            <a:spLocks/>
          </p:cNvSpPr>
          <p:nvPr/>
        </p:nvSpPr>
        <p:spPr bwMode="auto">
          <a:xfrm>
            <a:off x="0" y="5645150"/>
            <a:ext cx="12192000" cy="0"/>
          </a:xfrm>
          <a:custGeom>
            <a:avLst/>
            <a:gdLst>
              <a:gd name="T0" fmla="*/ 12192000 w 12192000"/>
              <a:gd name="T1" fmla="*/ 0 w 12192000"/>
              <a:gd name="T2" fmla="*/ 0 60000 65536"/>
              <a:gd name="T3" fmla="*/ 0 60000 65536"/>
              <a:gd name="T4" fmla="*/ 0 w 12192000"/>
              <a:gd name="T5" fmla="*/ 12192000 w 121920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192000">
                <a:moveTo>
                  <a:pt x="12192000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51474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1" name="object 4"/>
          <p:cNvSpPr>
            <a:spLocks/>
          </p:cNvSpPr>
          <p:nvPr/>
        </p:nvSpPr>
        <p:spPr bwMode="auto">
          <a:xfrm>
            <a:off x="0" y="5708650"/>
            <a:ext cx="12192000" cy="0"/>
          </a:xfrm>
          <a:custGeom>
            <a:avLst/>
            <a:gdLst>
              <a:gd name="T0" fmla="*/ 12192000 w 12192000"/>
              <a:gd name="T1" fmla="*/ 0 w 12192000"/>
              <a:gd name="T2" fmla="*/ 0 60000 65536"/>
              <a:gd name="T3" fmla="*/ 0 60000 65536"/>
              <a:gd name="T4" fmla="*/ 0 w 12192000"/>
              <a:gd name="T5" fmla="*/ 12192000 w 121920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192000">
                <a:moveTo>
                  <a:pt x="12192000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51474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2" name="object 5"/>
          <p:cNvSpPr>
            <a:spLocks/>
          </p:cNvSpPr>
          <p:nvPr/>
        </p:nvSpPr>
        <p:spPr bwMode="auto">
          <a:xfrm>
            <a:off x="0" y="1206500"/>
            <a:ext cx="12192000" cy="0"/>
          </a:xfrm>
          <a:custGeom>
            <a:avLst/>
            <a:gdLst>
              <a:gd name="T0" fmla="*/ 0 w 12192000"/>
              <a:gd name="T1" fmla="*/ 12192000 w 12192000"/>
              <a:gd name="T2" fmla="*/ 0 60000 65536"/>
              <a:gd name="T3" fmla="*/ 0 60000 65536"/>
              <a:gd name="T4" fmla="*/ 0 w 12192000"/>
              <a:gd name="T5" fmla="*/ 12192000 w 121920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noFill/>
          <a:ln w="38100">
            <a:solidFill>
              <a:srgbClr val="51474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3" name="object 6"/>
          <p:cNvSpPr>
            <a:spLocks/>
          </p:cNvSpPr>
          <p:nvPr/>
        </p:nvSpPr>
        <p:spPr bwMode="auto">
          <a:xfrm>
            <a:off x="0" y="1143000"/>
            <a:ext cx="12192000" cy="0"/>
          </a:xfrm>
          <a:custGeom>
            <a:avLst/>
            <a:gdLst>
              <a:gd name="T0" fmla="*/ 0 w 12192000"/>
              <a:gd name="T1" fmla="*/ 12192000 w 12192000"/>
              <a:gd name="T2" fmla="*/ 0 60000 65536"/>
              <a:gd name="T3" fmla="*/ 0 60000 65536"/>
              <a:gd name="T4" fmla="*/ 0 w 12192000"/>
              <a:gd name="T5" fmla="*/ 12192000 w 121920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noFill/>
          <a:ln w="12700">
            <a:solidFill>
              <a:srgbClr val="51474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4" name="object 7"/>
          <p:cNvSpPr>
            <a:spLocks/>
          </p:cNvSpPr>
          <p:nvPr/>
        </p:nvSpPr>
        <p:spPr bwMode="auto">
          <a:xfrm>
            <a:off x="0" y="5778500"/>
            <a:ext cx="12192000" cy="1079500"/>
          </a:xfrm>
          <a:custGeom>
            <a:avLst/>
            <a:gdLst>
              <a:gd name="T0" fmla="*/ 0 w 12192000"/>
              <a:gd name="T1" fmla="*/ 1077981 h 1080134"/>
              <a:gd name="T2" fmla="*/ 12192000 w 12192000"/>
              <a:gd name="T3" fmla="*/ 1077981 h 1080134"/>
              <a:gd name="T4" fmla="*/ 12192000 w 12192000"/>
              <a:gd name="T5" fmla="*/ 0 h 1080134"/>
              <a:gd name="T6" fmla="*/ 0 w 12192000"/>
              <a:gd name="T7" fmla="*/ 0 h 1080134"/>
              <a:gd name="T8" fmla="*/ 0 w 12192000"/>
              <a:gd name="T9" fmla="*/ 1077981 h 1080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80134"/>
              <a:gd name="T17" fmla="*/ 12192000 w 12192000"/>
              <a:gd name="T18" fmla="*/ 1080134 h 1080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80134">
                <a:moveTo>
                  <a:pt x="0" y="1079881"/>
                </a:moveTo>
                <a:lnTo>
                  <a:pt x="12192000" y="1079881"/>
                </a:lnTo>
                <a:lnTo>
                  <a:pt x="12192000" y="0"/>
                </a:lnTo>
                <a:lnTo>
                  <a:pt x="0" y="0"/>
                </a:lnTo>
                <a:lnTo>
                  <a:pt x="0" y="1079881"/>
                </a:lnTo>
                <a:close/>
              </a:path>
            </a:pathLst>
          </a:custGeom>
          <a:solidFill>
            <a:srgbClr val="51474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5" name="object 8"/>
          <p:cNvSpPr>
            <a:spLocks/>
          </p:cNvSpPr>
          <p:nvPr/>
        </p:nvSpPr>
        <p:spPr bwMode="auto">
          <a:xfrm>
            <a:off x="0" y="0"/>
            <a:ext cx="12192000" cy="1079500"/>
          </a:xfrm>
          <a:custGeom>
            <a:avLst/>
            <a:gdLst>
              <a:gd name="T0" fmla="*/ 0 w 12192000"/>
              <a:gd name="T1" fmla="*/ 1077977 h 1080135"/>
              <a:gd name="T2" fmla="*/ 12192000 w 12192000"/>
              <a:gd name="T3" fmla="*/ 1077977 h 1080135"/>
              <a:gd name="T4" fmla="*/ 12192000 w 12192000"/>
              <a:gd name="T5" fmla="*/ 0 h 1080135"/>
              <a:gd name="T6" fmla="*/ 0 w 12192000"/>
              <a:gd name="T7" fmla="*/ 0 h 1080135"/>
              <a:gd name="T8" fmla="*/ 0 w 12192000"/>
              <a:gd name="T9" fmla="*/ 1077977 h 1080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80135"/>
              <a:gd name="T17" fmla="*/ 12192000 w 12192000"/>
              <a:gd name="T18" fmla="*/ 1080135 h 1080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80135">
                <a:moveTo>
                  <a:pt x="0" y="1079880"/>
                </a:moveTo>
                <a:lnTo>
                  <a:pt x="12192000" y="1079880"/>
                </a:lnTo>
                <a:lnTo>
                  <a:pt x="12192000" y="0"/>
                </a:lnTo>
                <a:lnTo>
                  <a:pt x="0" y="0"/>
                </a:lnTo>
                <a:lnTo>
                  <a:pt x="0" y="1079880"/>
                </a:lnTo>
                <a:close/>
              </a:path>
            </a:pathLst>
          </a:custGeom>
          <a:solidFill>
            <a:srgbClr val="51474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7176" name="object 9"/>
          <p:cNvSpPr>
            <a:spLocks noChangeArrowheads="1"/>
          </p:cNvSpPr>
          <p:nvPr/>
        </p:nvSpPr>
        <p:spPr bwMode="auto">
          <a:xfrm>
            <a:off x="1325563" y="0"/>
            <a:ext cx="1747837" cy="22923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4538" y="4521200"/>
            <a:ext cx="3533775" cy="30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14743"/>
                </a:solidFill>
                <a:latin typeface="Times New Roman"/>
                <a:cs typeface="Times New Roman"/>
              </a:rPr>
              <a:t>Öğretim Programı </a:t>
            </a:r>
            <a:r>
              <a:rPr sz="2000" spc="-25" dirty="0">
                <a:solidFill>
                  <a:srgbClr val="514743"/>
                </a:solidFill>
                <a:latin typeface="Times New Roman"/>
                <a:cs typeface="Times New Roman"/>
              </a:rPr>
              <a:t>Tanıtım</a:t>
            </a:r>
            <a:r>
              <a:rPr sz="2000" spc="-155" dirty="0">
                <a:solidFill>
                  <a:srgbClr val="51474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14743"/>
                </a:solidFill>
                <a:latin typeface="Times New Roman"/>
                <a:cs typeface="Times New Roman"/>
              </a:rPr>
              <a:t>Sunusu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178" name="object 11"/>
          <p:cNvSpPr>
            <a:spLocks noChangeArrowheads="1"/>
          </p:cNvSpPr>
          <p:nvPr/>
        </p:nvSpPr>
        <p:spPr bwMode="auto">
          <a:xfrm>
            <a:off x="604838" y="2527300"/>
            <a:ext cx="1792287" cy="17970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7179" name="object 12"/>
          <p:cNvSpPr txBox="1">
            <a:spLocks noChangeArrowheads="1"/>
          </p:cNvSpPr>
          <p:nvPr/>
        </p:nvSpPr>
        <p:spPr bwMode="auto">
          <a:xfrm>
            <a:off x="2384425" y="2841625"/>
            <a:ext cx="8077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57275" indent="-1044575">
              <a:lnSpc>
                <a:spcPts val="4750"/>
              </a:lnSpc>
            </a:pPr>
            <a:r>
              <a:rPr lang="tr-TR" sz="4400">
                <a:solidFill>
                  <a:srgbClr val="514743"/>
                </a:solidFill>
                <a:latin typeface="Times New Roman" pitchFamily="18" charset="0"/>
                <a:cs typeface="Times New Roman" pitchFamily="18" charset="0"/>
              </a:rPr>
              <a:t>İNSAN HAKLARI, YURTTAŞLIK  VE DEMOKRASİ DERSİ</a:t>
            </a:r>
            <a:endParaRPr lang="tr-TR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2"/>
          <p:cNvSpPr>
            <a:spLocks noGrp="1"/>
          </p:cNvSpPr>
          <p:nvPr>
            <p:ph type="title"/>
          </p:nvPr>
        </p:nvSpPr>
        <p:spPr>
          <a:xfrm>
            <a:off x="4330700" y="2919413"/>
            <a:ext cx="3532188" cy="500062"/>
          </a:xfrm>
        </p:spPr>
        <p:txBody>
          <a:bodyPr/>
          <a:lstStyle/>
          <a:p>
            <a:pPr marL="12700" eaLnBrk="1" hangingPunct="1"/>
            <a:r>
              <a:rPr lang="tr-TR" sz="3200" b="1" smtClean="0">
                <a:latin typeface="Times New Roman" pitchFamily="18" charset="0"/>
                <a:cs typeface="Times New Roman" pitchFamily="18" charset="0"/>
              </a:rPr>
              <a:t>TEŞEKKÜRLER…</a:t>
            </a:r>
            <a:endParaRPr lang="tr-TR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Oval 3"/>
          <p:cNvSpPr>
            <a:spLocks noChangeArrowheads="1"/>
          </p:cNvSpPr>
          <p:nvPr/>
        </p:nvSpPr>
        <p:spPr bwMode="auto">
          <a:xfrm>
            <a:off x="304800" y="57912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 </a:t>
            </a:r>
            <a:r>
              <a:rPr spc="-40" dirty="0"/>
              <a:t>Temel </a:t>
            </a:r>
            <a:r>
              <a:rPr spc="-25" dirty="0"/>
              <a:t>Felsefesi </a:t>
            </a:r>
            <a:r>
              <a:rPr spc="-35" dirty="0"/>
              <a:t>ve </a:t>
            </a:r>
            <a:r>
              <a:rPr spc="-10" dirty="0"/>
              <a:t>Genel</a:t>
            </a:r>
            <a:r>
              <a:rPr spc="195" dirty="0"/>
              <a:t> </a:t>
            </a:r>
            <a:r>
              <a:rPr spc="-5" dirty="0"/>
              <a:t>Amaçlar</a:t>
            </a:r>
            <a:r>
              <a:rPr spc="-5" dirty="0">
                <a:latin typeface="Times New Roman"/>
                <a:cs typeface="Times New Roman"/>
              </a:rPr>
              <a:t>ı</a:t>
            </a:r>
          </a:p>
        </p:txBody>
      </p:sp>
      <p:sp>
        <p:nvSpPr>
          <p:cNvPr id="8194" name="object 3"/>
          <p:cNvSpPr>
            <a:spLocks noGrp="1"/>
          </p:cNvSpPr>
          <p:nvPr>
            <p:ph type="body" idx="1"/>
          </p:nvPr>
        </p:nvSpPr>
        <p:spPr>
          <a:xfrm>
            <a:off x="1092200" y="1589088"/>
            <a:ext cx="10007600" cy="503237"/>
          </a:xfrm>
        </p:spPr>
        <p:txBody>
          <a:bodyPr/>
          <a:lstStyle/>
          <a:p>
            <a:pPr marL="239713" indent="-2270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"/>
              <a:tabLst>
                <a:tab pos="241300" algn="l"/>
              </a:tabLst>
            </a:pPr>
            <a:r>
              <a:rPr lang="tr-TR" sz="2500" smtClean="0">
                <a:latin typeface="Times New Roman" pitchFamily="18" charset="0"/>
              </a:rPr>
              <a:t>İnsan Hakları, Yurttaşlık ve Demokrasi Dersi Öğretim Programı alanın temel  kavram, konu ve sorunlarını eleştirel ve iş birliğine dayalı bir şekilde ele almaktadır.</a:t>
            </a:r>
          </a:p>
          <a:p>
            <a:pPr marL="239713" indent="-227013" eaLnBrk="1" hangingPunct="1">
              <a:lnSpc>
                <a:spcPts val="2850"/>
              </a:lnSpc>
              <a:spcBef>
                <a:spcPts val="1500"/>
              </a:spcBef>
              <a:buFont typeface="Wingdings" pitchFamily="2" charset="2"/>
              <a:buChar char=""/>
              <a:tabLst>
                <a:tab pos="241300" algn="l"/>
              </a:tabLst>
            </a:pPr>
            <a:r>
              <a:rPr lang="tr-TR" sz="2500" smtClean="0">
                <a:latin typeface="Times New Roman" pitchFamily="18" charset="0"/>
              </a:rPr>
              <a:t>Program öğrencilerin temel kavram, konu ve sorunlar üzerine	düşünerek</a:t>
            </a:r>
          </a:p>
          <a:p>
            <a:pPr marL="239713" indent="-227013" eaLnBrk="1" hangingPunct="1">
              <a:lnSpc>
                <a:spcPts val="2850"/>
              </a:lnSpc>
              <a:spcBef>
                <a:spcPct val="0"/>
              </a:spcBef>
              <a:tabLst>
                <a:tab pos="241300" algn="l"/>
              </a:tabLst>
            </a:pPr>
            <a:r>
              <a:rPr lang="tr-TR" sz="2500" smtClean="0">
                <a:latin typeface="Times New Roman" pitchFamily="18" charset="0"/>
              </a:rPr>
              <a:t>onların;</a:t>
            </a:r>
          </a:p>
          <a:p>
            <a:pPr marL="239713" indent="-227013" eaLnBrk="1" hangingPunct="1">
              <a:spcBef>
                <a:spcPts val="375"/>
              </a:spcBef>
              <a:tabLst>
                <a:tab pos="241300" algn="l"/>
              </a:tabLst>
            </a:pPr>
            <a:r>
              <a:rPr lang="tr-TR" sz="2100" smtClean="0">
                <a:latin typeface="Times New Roman" pitchFamily="18" charset="0"/>
              </a:rPr>
              <a:t>Sosyal becerilerini geliştirmeyi,</a:t>
            </a:r>
          </a:p>
          <a:p>
            <a:pPr marL="239713" indent="-227013" eaLnBrk="1" hangingPunct="1">
              <a:spcBef>
                <a:spcPts val="350"/>
              </a:spcBef>
              <a:tabLst>
                <a:tab pos="241300" algn="l"/>
              </a:tabLst>
            </a:pPr>
            <a:r>
              <a:rPr lang="tr-TR" sz="2100" smtClean="0">
                <a:latin typeface="Times New Roman" pitchFamily="18" charset="0"/>
              </a:rPr>
              <a:t>Tecrübe ederek hayat ile bütünleştirmelerini öngörmekte</a:t>
            </a:r>
          </a:p>
          <a:p>
            <a:pPr marL="239713" indent="-227013" eaLnBrk="1" hangingPunct="1">
              <a:lnSpc>
                <a:spcPts val="2875"/>
              </a:lnSpc>
              <a:spcBef>
                <a:spcPts val="150"/>
              </a:spcBef>
              <a:tabLst>
                <a:tab pos="241300" algn="l"/>
              </a:tabLst>
            </a:pPr>
            <a:r>
              <a:rPr lang="tr-TR" sz="2100" smtClean="0">
                <a:latin typeface="Times New Roman" pitchFamily="18" charset="0"/>
              </a:rPr>
              <a:t>Temel kavramların daha derinlemesine ele alınmasını sağlayarak bilginin birey için  anlamlı ve yaşantısal hâle gelmesini hedeflemektedir.</a:t>
            </a:r>
          </a:p>
        </p:txBody>
      </p:sp>
      <p:sp>
        <p:nvSpPr>
          <p:cNvPr id="8195" name="object 4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92200" y="676275"/>
            <a:ext cx="10007600" cy="4572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>
                <a:latin typeface="Plantagenet Cherokee"/>
                <a:cs typeface="Plantagenet Cherokee"/>
              </a:rPr>
              <a:t>De</a:t>
            </a:r>
            <a:r>
              <a:rPr spc="-20" dirty="0">
                <a:latin typeface="Times New Roman"/>
                <a:cs typeface="Times New Roman"/>
              </a:rPr>
              <a:t>ğ</a:t>
            </a:r>
            <a:r>
              <a:rPr spc="-20" dirty="0">
                <a:latin typeface="Plantagenet Cherokee"/>
                <a:cs typeface="Plantagenet Cherokee"/>
              </a:rPr>
              <a:t>erler</a:t>
            </a:r>
            <a:r>
              <a:rPr spc="-65" dirty="0">
                <a:latin typeface="Plantagenet Cherokee"/>
                <a:cs typeface="Plantagenet Cherokee"/>
              </a:rPr>
              <a:t> </a:t>
            </a:r>
            <a:r>
              <a:rPr spc="-5" dirty="0">
                <a:latin typeface="Plantagenet Cherokee"/>
                <a:cs typeface="Plantagenet Cherokee"/>
              </a:rPr>
              <a:t>E</a:t>
            </a:r>
            <a:r>
              <a:rPr spc="-5" dirty="0">
                <a:latin typeface="Times New Roman"/>
                <a:cs typeface="Times New Roman"/>
              </a:rPr>
              <a:t>ğ</a:t>
            </a:r>
            <a:r>
              <a:rPr spc="-5" dirty="0">
                <a:latin typeface="Plantagenet Cherokee"/>
                <a:cs typeface="Plantagenet Cherokee"/>
              </a:rPr>
              <a:t>itimi</a:t>
            </a:r>
          </a:p>
        </p:txBody>
      </p:sp>
      <p:sp>
        <p:nvSpPr>
          <p:cNvPr id="9218" name="object 3"/>
          <p:cNvSpPr txBox="1">
            <a:spLocks noChangeArrowheads="1"/>
          </p:cNvSpPr>
          <p:nvPr/>
        </p:nvSpPr>
        <p:spPr bwMode="auto">
          <a:xfrm>
            <a:off x="1223963" y="1476375"/>
            <a:ext cx="98647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647700" algn="just">
              <a:lnSpc>
                <a:spcPct val="119000"/>
              </a:lnSpc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Güncellenen programda, 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de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erler 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itimi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konusuna ayrı bir ba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lık halinde açıklama  yapılarak dikkat çekilmi</a:t>
            </a:r>
            <a:r>
              <a:rPr lang="tr-TR">
                <a:solidFill>
                  <a:srgbClr val="514743"/>
                </a:solidFill>
              </a:rPr>
              <a:t>ş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ve örtük olarak kazanımlarda yer alan de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erler 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itimi ile nelerin  amaçlandı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ına yer verilmi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tir.</a:t>
            </a:r>
            <a:endParaRPr lang="tr-TR">
              <a:latin typeface="Euphemia" pitchFamily="34" charset="0"/>
            </a:endParaRPr>
          </a:p>
        </p:txBody>
      </p:sp>
      <p:sp>
        <p:nvSpPr>
          <p:cNvPr id="9219" name="object 4"/>
          <p:cNvSpPr>
            <a:spLocks noChangeArrowheads="1"/>
          </p:cNvSpPr>
          <p:nvPr/>
        </p:nvSpPr>
        <p:spPr bwMode="auto">
          <a:xfrm>
            <a:off x="4011613" y="2833688"/>
            <a:ext cx="4229100" cy="321468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9220" name="object 5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De</a:t>
            </a:r>
            <a:r>
              <a:rPr spc="-20" dirty="0">
                <a:latin typeface="Times New Roman"/>
                <a:cs typeface="Times New Roman"/>
              </a:rPr>
              <a:t>ğ</a:t>
            </a:r>
            <a:r>
              <a:rPr spc="-20" dirty="0"/>
              <a:t>erler</a:t>
            </a:r>
            <a:r>
              <a:rPr spc="-65" dirty="0"/>
              <a:t> </a:t>
            </a:r>
            <a:r>
              <a:rPr spc="-5" dirty="0"/>
              <a:t>E</a:t>
            </a:r>
            <a:r>
              <a:rPr spc="-5" dirty="0">
                <a:latin typeface="Times New Roman"/>
                <a:cs typeface="Times New Roman"/>
              </a:rPr>
              <a:t>ğ</a:t>
            </a:r>
            <a:r>
              <a:rPr spc="-5" dirty="0"/>
              <a:t>itimi</a:t>
            </a:r>
          </a:p>
        </p:txBody>
      </p:sp>
      <p:sp>
        <p:nvSpPr>
          <p:cNvPr id="10242" name="object 3"/>
          <p:cNvSpPr>
            <a:spLocks noChangeArrowheads="1"/>
          </p:cNvSpPr>
          <p:nvPr/>
        </p:nvSpPr>
        <p:spPr bwMode="auto">
          <a:xfrm>
            <a:off x="4891088" y="3521075"/>
            <a:ext cx="1941512" cy="11461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3" name="object 4"/>
          <p:cNvSpPr>
            <a:spLocks noChangeArrowheads="1"/>
          </p:cNvSpPr>
          <p:nvPr/>
        </p:nvSpPr>
        <p:spPr bwMode="auto">
          <a:xfrm>
            <a:off x="5262563" y="3854450"/>
            <a:ext cx="1244600" cy="5175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4" name="object 5"/>
          <p:cNvSpPr>
            <a:spLocks noChangeArrowheads="1"/>
          </p:cNvSpPr>
          <p:nvPr/>
        </p:nvSpPr>
        <p:spPr bwMode="auto">
          <a:xfrm>
            <a:off x="4932363" y="3540125"/>
            <a:ext cx="1857375" cy="10604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5" name="object 6"/>
          <p:cNvSpPr txBox="1">
            <a:spLocks noChangeArrowheads="1"/>
          </p:cNvSpPr>
          <p:nvPr/>
        </p:nvSpPr>
        <p:spPr bwMode="auto">
          <a:xfrm>
            <a:off x="5410200" y="3886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sz="1600" b="1">
                <a:latin typeface="Calibri" pitchFamily="34" charset="0"/>
              </a:rPr>
              <a:t>DEĞERLER</a:t>
            </a:r>
            <a:endParaRPr lang="tr-TR" sz="1600">
              <a:latin typeface="Calibri" pitchFamily="34" charset="0"/>
            </a:endParaRPr>
          </a:p>
        </p:txBody>
      </p:sp>
      <p:sp>
        <p:nvSpPr>
          <p:cNvPr id="10246" name="object 7"/>
          <p:cNvSpPr>
            <a:spLocks noChangeArrowheads="1"/>
          </p:cNvSpPr>
          <p:nvPr/>
        </p:nvSpPr>
        <p:spPr bwMode="auto">
          <a:xfrm>
            <a:off x="5589588" y="2573338"/>
            <a:ext cx="542925" cy="7556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7" name="object 8"/>
          <p:cNvSpPr>
            <a:spLocks noChangeArrowheads="1"/>
          </p:cNvSpPr>
          <p:nvPr/>
        </p:nvSpPr>
        <p:spPr bwMode="auto">
          <a:xfrm>
            <a:off x="5632450" y="2593975"/>
            <a:ext cx="457200" cy="668338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8" name="object 9"/>
          <p:cNvSpPr>
            <a:spLocks noChangeArrowheads="1"/>
          </p:cNvSpPr>
          <p:nvPr/>
        </p:nvSpPr>
        <p:spPr bwMode="auto">
          <a:xfrm>
            <a:off x="5191125" y="1452563"/>
            <a:ext cx="1341438" cy="890587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49" name="object 10"/>
          <p:cNvSpPr>
            <a:spLocks noChangeArrowheads="1"/>
          </p:cNvSpPr>
          <p:nvPr/>
        </p:nvSpPr>
        <p:spPr bwMode="auto">
          <a:xfrm>
            <a:off x="5314950" y="1606550"/>
            <a:ext cx="1147763" cy="6286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0" name="object 11"/>
          <p:cNvSpPr>
            <a:spLocks noChangeArrowheads="1"/>
          </p:cNvSpPr>
          <p:nvPr/>
        </p:nvSpPr>
        <p:spPr bwMode="auto">
          <a:xfrm>
            <a:off x="5232400" y="1471613"/>
            <a:ext cx="1257300" cy="8064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02275" y="1692275"/>
            <a:ext cx="719138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b="1" dirty="0">
                <a:latin typeface="Calibri"/>
                <a:cs typeface="Calibri"/>
              </a:rPr>
              <a:t>Adal</a:t>
            </a:r>
            <a:r>
              <a:rPr sz="2000" b="1" spc="-2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252" name="object 13"/>
          <p:cNvSpPr>
            <a:spLocks noChangeArrowheads="1"/>
          </p:cNvSpPr>
          <p:nvPr/>
        </p:nvSpPr>
        <p:spPr bwMode="auto">
          <a:xfrm>
            <a:off x="6192838" y="2827338"/>
            <a:ext cx="611187" cy="679450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3" name="object 14"/>
          <p:cNvSpPr>
            <a:spLocks noChangeArrowheads="1"/>
          </p:cNvSpPr>
          <p:nvPr/>
        </p:nvSpPr>
        <p:spPr bwMode="auto">
          <a:xfrm>
            <a:off x="6235700" y="2846388"/>
            <a:ext cx="527050" cy="59372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4" name="object 15"/>
          <p:cNvSpPr>
            <a:spLocks noChangeArrowheads="1"/>
          </p:cNvSpPr>
          <p:nvPr/>
        </p:nvSpPr>
        <p:spPr bwMode="auto">
          <a:xfrm>
            <a:off x="6448425" y="1809750"/>
            <a:ext cx="1355725" cy="89217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5" name="object 16"/>
          <p:cNvSpPr>
            <a:spLocks noChangeArrowheads="1"/>
          </p:cNvSpPr>
          <p:nvPr/>
        </p:nvSpPr>
        <p:spPr bwMode="auto">
          <a:xfrm>
            <a:off x="6637338" y="2016125"/>
            <a:ext cx="1022350" cy="517525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6" name="object 17"/>
          <p:cNvSpPr>
            <a:spLocks noChangeArrowheads="1"/>
          </p:cNvSpPr>
          <p:nvPr/>
        </p:nvSpPr>
        <p:spPr bwMode="auto">
          <a:xfrm>
            <a:off x="6491288" y="1830388"/>
            <a:ext cx="1270000" cy="80645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91325" y="2087563"/>
            <a:ext cx="669925" cy="266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0" dirty="0">
                <a:latin typeface="Calibri"/>
                <a:cs typeface="Calibri"/>
              </a:rPr>
              <a:t>D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2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tluk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258" name="object 19"/>
          <p:cNvSpPr>
            <a:spLocks noChangeArrowheads="1"/>
          </p:cNvSpPr>
          <p:nvPr/>
        </p:nvSpPr>
        <p:spPr bwMode="auto">
          <a:xfrm>
            <a:off x="6591300" y="3344863"/>
            <a:ext cx="476250" cy="4953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59" name="object 20"/>
          <p:cNvSpPr>
            <a:spLocks noChangeArrowheads="1"/>
          </p:cNvSpPr>
          <p:nvPr/>
        </p:nvSpPr>
        <p:spPr bwMode="auto">
          <a:xfrm>
            <a:off x="6634163" y="3365500"/>
            <a:ext cx="390525" cy="409575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0" name="object 21"/>
          <p:cNvSpPr>
            <a:spLocks noChangeArrowheads="1"/>
          </p:cNvSpPr>
          <p:nvPr/>
        </p:nvSpPr>
        <p:spPr bwMode="auto">
          <a:xfrm>
            <a:off x="7005638" y="2738438"/>
            <a:ext cx="1335087" cy="893762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1" name="object 22"/>
          <p:cNvSpPr>
            <a:spLocks noChangeArrowheads="1"/>
          </p:cNvSpPr>
          <p:nvPr/>
        </p:nvSpPr>
        <p:spPr bwMode="auto">
          <a:xfrm>
            <a:off x="7119938" y="2795588"/>
            <a:ext cx="1160462" cy="820737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2" name="object 23"/>
          <p:cNvSpPr>
            <a:spLocks noChangeArrowheads="1"/>
          </p:cNvSpPr>
          <p:nvPr/>
        </p:nvSpPr>
        <p:spPr bwMode="auto">
          <a:xfrm>
            <a:off x="7048500" y="2759075"/>
            <a:ext cx="1249363" cy="806450"/>
          </a:xfrm>
          <a:prstGeom prst="rect">
            <a:avLst/>
          </a:prstGeom>
          <a:blipFill dpi="0" rotWithShape="1">
            <a:blip r:embed="rId1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3" name="object 24"/>
          <p:cNvSpPr txBox="1">
            <a:spLocks noChangeArrowheads="1"/>
          </p:cNvSpPr>
          <p:nvPr/>
        </p:nvSpPr>
        <p:spPr bwMode="auto">
          <a:xfrm>
            <a:off x="7289800" y="2901950"/>
            <a:ext cx="768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169863">
              <a:lnSpc>
                <a:spcPts val="1975"/>
              </a:lnSpc>
            </a:pPr>
            <a:r>
              <a:rPr lang="tr-TR" b="1">
                <a:latin typeface="Calibri" pitchFamily="34" charset="0"/>
              </a:rPr>
              <a:t>Açık  Fikirlilik</a:t>
            </a:r>
            <a:endParaRPr lang="tr-TR">
              <a:latin typeface="Calibri" pitchFamily="34" charset="0"/>
            </a:endParaRPr>
          </a:p>
        </p:txBody>
      </p:sp>
      <p:sp>
        <p:nvSpPr>
          <p:cNvPr id="10264" name="object 25"/>
          <p:cNvSpPr>
            <a:spLocks noChangeArrowheads="1"/>
          </p:cNvSpPr>
          <p:nvPr/>
        </p:nvSpPr>
        <p:spPr bwMode="auto">
          <a:xfrm>
            <a:off x="6908800" y="3813175"/>
            <a:ext cx="477838" cy="542925"/>
          </a:xfrm>
          <a:prstGeom prst="rect">
            <a:avLst/>
          </a:prstGeom>
          <a:blipFill dpi="0" rotWithShape="1">
            <a:blip r:embed="rId2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5" name="object 26"/>
          <p:cNvSpPr>
            <a:spLocks noChangeArrowheads="1"/>
          </p:cNvSpPr>
          <p:nvPr/>
        </p:nvSpPr>
        <p:spPr bwMode="auto">
          <a:xfrm>
            <a:off x="6951663" y="3832225"/>
            <a:ext cx="392112" cy="457200"/>
          </a:xfrm>
          <a:prstGeom prst="rect">
            <a:avLst/>
          </a:prstGeom>
          <a:blipFill dpi="0" rotWithShape="1">
            <a:blip r:embed="rId2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6" name="object 27"/>
          <p:cNvSpPr>
            <a:spLocks noChangeArrowheads="1"/>
          </p:cNvSpPr>
          <p:nvPr/>
        </p:nvSpPr>
        <p:spPr bwMode="auto">
          <a:xfrm>
            <a:off x="7486650" y="3630613"/>
            <a:ext cx="1746250" cy="890587"/>
          </a:xfrm>
          <a:prstGeom prst="rect">
            <a:avLst/>
          </a:prstGeom>
          <a:blipFill dpi="0" rotWithShape="1">
            <a:blip r:embed="rId2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7" name="object 28"/>
          <p:cNvSpPr>
            <a:spLocks noChangeArrowheads="1"/>
          </p:cNvSpPr>
          <p:nvPr/>
        </p:nvSpPr>
        <p:spPr bwMode="auto">
          <a:xfrm>
            <a:off x="7710488" y="3835400"/>
            <a:ext cx="1343025" cy="519113"/>
          </a:xfrm>
          <a:prstGeom prst="rect">
            <a:avLst/>
          </a:prstGeom>
          <a:blipFill dpi="0" rotWithShape="1">
            <a:blip r:embed="rId2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68" name="object 29"/>
          <p:cNvSpPr>
            <a:spLocks noChangeArrowheads="1"/>
          </p:cNvSpPr>
          <p:nvPr/>
        </p:nvSpPr>
        <p:spPr bwMode="auto">
          <a:xfrm>
            <a:off x="7529513" y="3649663"/>
            <a:ext cx="1660525" cy="806450"/>
          </a:xfrm>
          <a:prstGeom prst="rect">
            <a:avLst/>
          </a:prstGeom>
          <a:blipFill dpi="0" rotWithShape="1">
            <a:blip r:embed="rId2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64475" y="3908425"/>
            <a:ext cx="990600" cy="266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5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mlul</a:t>
            </a:r>
            <a:r>
              <a:rPr sz="1600" b="1" spc="-5" dirty="0">
                <a:latin typeface="Calibri"/>
                <a:cs typeface="Calibri"/>
              </a:rPr>
              <a:t>uk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270" name="object 31"/>
          <p:cNvSpPr>
            <a:spLocks noChangeArrowheads="1"/>
          </p:cNvSpPr>
          <p:nvPr/>
        </p:nvSpPr>
        <p:spPr bwMode="auto">
          <a:xfrm>
            <a:off x="6618288" y="4305300"/>
            <a:ext cx="457200" cy="501650"/>
          </a:xfrm>
          <a:prstGeom prst="rect">
            <a:avLst/>
          </a:prstGeom>
          <a:blipFill dpi="0" rotWithShape="1">
            <a:blip r:embed="rId2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1" name="object 32"/>
          <p:cNvSpPr>
            <a:spLocks noChangeArrowheads="1"/>
          </p:cNvSpPr>
          <p:nvPr/>
        </p:nvSpPr>
        <p:spPr bwMode="auto">
          <a:xfrm>
            <a:off x="6661150" y="4324350"/>
            <a:ext cx="371475" cy="415925"/>
          </a:xfrm>
          <a:prstGeom prst="rect">
            <a:avLst/>
          </a:prstGeom>
          <a:blipFill dpi="0" rotWithShape="1">
            <a:blip r:embed="rId2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2" name="object 33"/>
          <p:cNvSpPr>
            <a:spLocks noChangeArrowheads="1"/>
          </p:cNvSpPr>
          <p:nvPr/>
        </p:nvSpPr>
        <p:spPr bwMode="auto">
          <a:xfrm>
            <a:off x="6916738" y="4522788"/>
            <a:ext cx="1736725" cy="893762"/>
          </a:xfrm>
          <a:prstGeom prst="rect">
            <a:avLst/>
          </a:prstGeom>
          <a:blipFill dpi="0" rotWithShape="1">
            <a:blip r:embed="rId2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3" name="object 34"/>
          <p:cNvSpPr>
            <a:spLocks noChangeArrowheads="1"/>
          </p:cNvSpPr>
          <p:nvPr/>
        </p:nvSpPr>
        <p:spPr bwMode="auto">
          <a:xfrm>
            <a:off x="7065963" y="4619625"/>
            <a:ext cx="1487487" cy="739775"/>
          </a:xfrm>
          <a:prstGeom prst="rect">
            <a:avLst/>
          </a:prstGeom>
          <a:blipFill dpi="0" rotWithShape="1">
            <a:blip r:embed="rId2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4" name="object 35"/>
          <p:cNvSpPr>
            <a:spLocks noChangeArrowheads="1"/>
          </p:cNvSpPr>
          <p:nvPr/>
        </p:nvSpPr>
        <p:spPr bwMode="auto">
          <a:xfrm>
            <a:off x="6959600" y="4543425"/>
            <a:ext cx="1651000" cy="806450"/>
          </a:xfrm>
          <a:prstGeom prst="rect">
            <a:avLst/>
          </a:prstGeom>
          <a:blipFill dpi="0" rotWithShape="1">
            <a:blip r:embed="rId2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5" name="object 36"/>
          <p:cNvSpPr txBox="1">
            <a:spLocks noChangeArrowheads="1"/>
          </p:cNvSpPr>
          <p:nvPr/>
        </p:nvSpPr>
        <p:spPr bwMode="auto">
          <a:xfrm>
            <a:off x="7219950" y="4716463"/>
            <a:ext cx="11350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20638">
              <a:lnSpc>
                <a:spcPts val="1750"/>
              </a:lnSpc>
            </a:pPr>
            <a:r>
              <a:rPr lang="tr-TR" sz="1600" b="1">
                <a:latin typeface="Calibri" pitchFamily="34" charset="0"/>
              </a:rPr>
              <a:t>Aile Birliğine  Önem Verme</a:t>
            </a:r>
            <a:endParaRPr lang="tr-TR" sz="1600">
              <a:latin typeface="Calibri" pitchFamily="34" charset="0"/>
            </a:endParaRPr>
          </a:p>
        </p:txBody>
      </p:sp>
      <p:sp>
        <p:nvSpPr>
          <p:cNvPr id="10276" name="object 37"/>
          <p:cNvSpPr>
            <a:spLocks noChangeArrowheads="1"/>
          </p:cNvSpPr>
          <p:nvPr/>
        </p:nvSpPr>
        <p:spPr bwMode="auto">
          <a:xfrm>
            <a:off x="6164263" y="4667250"/>
            <a:ext cx="576262" cy="631825"/>
          </a:xfrm>
          <a:prstGeom prst="rect">
            <a:avLst/>
          </a:prstGeom>
          <a:blipFill dpi="0" rotWithShape="1">
            <a:blip r:embed="rId3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7" name="object 38"/>
          <p:cNvSpPr>
            <a:spLocks noChangeArrowheads="1"/>
          </p:cNvSpPr>
          <p:nvPr/>
        </p:nvSpPr>
        <p:spPr bwMode="auto">
          <a:xfrm>
            <a:off x="6207125" y="4686300"/>
            <a:ext cx="492125" cy="547688"/>
          </a:xfrm>
          <a:prstGeom prst="rect">
            <a:avLst/>
          </a:prstGeom>
          <a:blipFill dpi="0" rotWithShape="1">
            <a:blip r:embed="rId3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8" name="object 39"/>
          <p:cNvSpPr>
            <a:spLocks noChangeArrowheads="1"/>
          </p:cNvSpPr>
          <p:nvPr/>
        </p:nvSpPr>
        <p:spPr bwMode="auto">
          <a:xfrm>
            <a:off x="6561138" y="5368925"/>
            <a:ext cx="890587" cy="893763"/>
          </a:xfrm>
          <a:prstGeom prst="rect">
            <a:avLst/>
          </a:prstGeom>
          <a:blipFill dpi="0" rotWithShape="1">
            <a:blip r:embed="rId3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79" name="object 40"/>
          <p:cNvSpPr>
            <a:spLocks noChangeArrowheads="1"/>
          </p:cNvSpPr>
          <p:nvPr/>
        </p:nvSpPr>
        <p:spPr bwMode="auto">
          <a:xfrm>
            <a:off x="6583363" y="5549900"/>
            <a:ext cx="898525" cy="571500"/>
          </a:xfrm>
          <a:prstGeom prst="rect">
            <a:avLst/>
          </a:prstGeom>
          <a:blipFill dpi="0" rotWithShape="1">
            <a:blip r:embed="rId3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0" name="object 41"/>
          <p:cNvSpPr>
            <a:spLocks noChangeArrowheads="1"/>
          </p:cNvSpPr>
          <p:nvPr/>
        </p:nvSpPr>
        <p:spPr bwMode="auto">
          <a:xfrm>
            <a:off x="6602413" y="5389563"/>
            <a:ext cx="806450" cy="806450"/>
          </a:xfrm>
          <a:prstGeom prst="rect">
            <a:avLst/>
          </a:prstGeom>
          <a:blipFill dpi="0" rotWithShape="1">
            <a:blip r:embed="rId3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1" name="object 42"/>
          <p:cNvSpPr txBox="1">
            <a:spLocks noChangeArrowheads="1"/>
          </p:cNvSpPr>
          <p:nvPr/>
        </p:nvSpPr>
        <p:spPr bwMode="auto">
          <a:xfrm>
            <a:off x="6753225" y="5629275"/>
            <a:ext cx="5080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b="1">
                <a:latin typeface="Calibri" pitchFamily="34" charset="0"/>
              </a:rPr>
              <a:t>Sabır</a:t>
            </a:r>
            <a:endParaRPr lang="tr-TR">
              <a:latin typeface="Calibri" pitchFamily="34" charset="0"/>
            </a:endParaRPr>
          </a:p>
        </p:txBody>
      </p:sp>
      <p:sp>
        <p:nvSpPr>
          <p:cNvPr id="10282" name="object 43"/>
          <p:cNvSpPr>
            <a:spLocks noChangeArrowheads="1"/>
          </p:cNvSpPr>
          <p:nvPr/>
        </p:nvSpPr>
        <p:spPr bwMode="auto">
          <a:xfrm>
            <a:off x="5741988" y="4821238"/>
            <a:ext cx="539750" cy="730250"/>
          </a:xfrm>
          <a:prstGeom prst="rect">
            <a:avLst/>
          </a:prstGeom>
          <a:blipFill dpi="0" rotWithShape="1">
            <a:blip r:embed="rId3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3" name="object 44"/>
          <p:cNvSpPr>
            <a:spLocks noChangeArrowheads="1"/>
          </p:cNvSpPr>
          <p:nvPr/>
        </p:nvSpPr>
        <p:spPr bwMode="auto">
          <a:xfrm>
            <a:off x="5784850" y="4841875"/>
            <a:ext cx="454025" cy="644525"/>
          </a:xfrm>
          <a:prstGeom prst="rect">
            <a:avLst/>
          </a:prstGeom>
          <a:blipFill dpi="0" rotWithShape="1">
            <a:blip r:embed="rId3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4" name="object 45"/>
          <p:cNvSpPr>
            <a:spLocks noChangeArrowheads="1"/>
          </p:cNvSpPr>
          <p:nvPr/>
        </p:nvSpPr>
        <p:spPr bwMode="auto">
          <a:xfrm>
            <a:off x="5683250" y="5759450"/>
            <a:ext cx="892175" cy="892175"/>
          </a:xfrm>
          <a:prstGeom prst="rect">
            <a:avLst/>
          </a:prstGeom>
          <a:blipFill dpi="0" rotWithShape="1">
            <a:blip r:embed="rId3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5" name="object 46"/>
          <p:cNvSpPr>
            <a:spLocks noChangeArrowheads="1"/>
          </p:cNvSpPr>
          <p:nvPr/>
        </p:nvSpPr>
        <p:spPr bwMode="auto">
          <a:xfrm>
            <a:off x="5700713" y="5940425"/>
            <a:ext cx="909637" cy="571500"/>
          </a:xfrm>
          <a:prstGeom prst="rect">
            <a:avLst/>
          </a:prstGeom>
          <a:blipFill dpi="0" rotWithShape="1">
            <a:blip r:embed="rId3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6" name="object 47"/>
          <p:cNvSpPr>
            <a:spLocks noChangeArrowheads="1"/>
          </p:cNvSpPr>
          <p:nvPr/>
        </p:nvSpPr>
        <p:spPr bwMode="auto">
          <a:xfrm>
            <a:off x="5726113" y="5778500"/>
            <a:ext cx="806450" cy="808038"/>
          </a:xfrm>
          <a:prstGeom prst="rect">
            <a:avLst/>
          </a:prstGeom>
          <a:blipFill dpi="0" rotWithShape="1">
            <a:blip r:embed="rId3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70575" y="6019800"/>
            <a:ext cx="517525" cy="2984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latin typeface="Calibri"/>
                <a:cs typeface="Calibri"/>
              </a:rPr>
              <a:t>Se</a:t>
            </a:r>
            <a:r>
              <a:rPr b="1" spc="-35" dirty="0">
                <a:latin typeface="Calibri"/>
                <a:cs typeface="Calibri"/>
              </a:rPr>
              <a:t>v</a:t>
            </a:r>
            <a:r>
              <a:rPr b="1" spc="-5" dirty="0">
                <a:latin typeface="Calibri"/>
                <a:cs typeface="Calibri"/>
              </a:rPr>
              <a:t>gi</a:t>
            </a:r>
            <a:endParaRPr>
              <a:latin typeface="Calibri"/>
              <a:cs typeface="Calibri"/>
            </a:endParaRPr>
          </a:p>
        </p:txBody>
      </p:sp>
      <p:sp>
        <p:nvSpPr>
          <p:cNvPr id="10288" name="object 49"/>
          <p:cNvSpPr>
            <a:spLocks noChangeArrowheads="1"/>
          </p:cNvSpPr>
          <p:nvPr/>
        </p:nvSpPr>
        <p:spPr bwMode="auto">
          <a:xfrm>
            <a:off x="5065713" y="4745038"/>
            <a:ext cx="596900" cy="730250"/>
          </a:xfrm>
          <a:prstGeom prst="rect">
            <a:avLst/>
          </a:prstGeom>
          <a:blipFill dpi="0" rotWithShape="1">
            <a:blip r:embed="rId4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89" name="object 50"/>
          <p:cNvSpPr>
            <a:spLocks noChangeArrowheads="1"/>
          </p:cNvSpPr>
          <p:nvPr/>
        </p:nvSpPr>
        <p:spPr bwMode="auto">
          <a:xfrm>
            <a:off x="5108575" y="4765675"/>
            <a:ext cx="512763" cy="644525"/>
          </a:xfrm>
          <a:prstGeom prst="rect">
            <a:avLst/>
          </a:prstGeom>
          <a:blipFill dpi="0" rotWithShape="1">
            <a:blip r:embed="rId4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0" name="object 51"/>
          <p:cNvSpPr>
            <a:spLocks noChangeArrowheads="1"/>
          </p:cNvSpPr>
          <p:nvPr/>
        </p:nvSpPr>
        <p:spPr bwMode="auto">
          <a:xfrm>
            <a:off x="4095750" y="5654675"/>
            <a:ext cx="1598613" cy="890588"/>
          </a:xfrm>
          <a:prstGeom prst="rect">
            <a:avLst/>
          </a:prstGeom>
          <a:blipFill dpi="0" rotWithShape="1">
            <a:blip r:embed="rId4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1" name="object 52"/>
          <p:cNvSpPr>
            <a:spLocks noChangeArrowheads="1"/>
          </p:cNvSpPr>
          <p:nvPr/>
        </p:nvSpPr>
        <p:spPr bwMode="auto">
          <a:xfrm>
            <a:off x="4352925" y="5861050"/>
            <a:ext cx="1125538" cy="519113"/>
          </a:xfrm>
          <a:prstGeom prst="rect">
            <a:avLst/>
          </a:prstGeom>
          <a:blipFill dpi="0" rotWithShape="1">
            <a:blip r:embed="rId4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2" name="object 53"/>
          <p:cNvSpPr>
            <a:spLocks noChangeArrowheads="1"/>
          </p:cNvSpPr>
          <p:nvPr/>
        </p:nvSpPr>
        <p:spPr bwMode="auto">
          <a:xfrm>
            <a:off x="4137025" y="5673725"/>
            <a:ext cx="1512888" cy="806450"/>
          </a:xfrm>
          <a:prstGeom prst="rect">
            <a:avLst/>
          </a:prstGeom>
          <a:blipFill dpi="0" rotWithShape="1">
            <a:blip r:embed="rId4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06913" y="5932488"/>
            <a:ext cx="773112" cy="266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0" dirty="0">
                <a:latin typeface="Calibri"/>
                <a:cs typeface="Calibri"/>
              </a:rPr>
              <a:t>Özgürlük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294" name="object 55"/>
          <p:cNvSpPr>
            <a:spLocks noChangeArrowheads="1"/>
          </p:cNvSpPr>
          <p:nvPr/>
        </p:nvSpPr>
        <p:spPr bwMode="auto">
          <a:xfrm>
            <a:off x="4775200" y="4441825"/>
            <a:ext cx="485775" cy="498475"/>
          </a:xfrm>
          <a:prstGeom prst="rect">
            <a:avLst/>
          </a:prstGeom>
          <a:blipFill dpi="0" rotWithShape="1">
            <a:blip r:embed="rId4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5" name="object 56"/>
          <p:cNvSpPr>
            <a:spLocks noChangeArrowheads="1"/>
          </p:cNvSpPr>
          <p:nvPr/>
        </p:nvSpPr>
        <p:spPr bwMode="auto">
          <a:xfrm>
            <a:off x="4816475" y="4462463"/>
            <a:ext cx="401638" cy="412750"/>
          </a:xfrm>
          <a:prstGeom prst="rect">
            <a:avLst/>
          </a:prstGeom>
          <a:blipFill dpi="0" rotWithShape="1">
            <a:blip r:embed="rId4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6" name="object 57"/>
          <p:cNvSpPr>
            <a:spLocks noChangeArrowheads="1"/>
          </p:cNvSpPr>
          <p:nvPr/>
        </p:nvSpPr>
        <p:spPr bwMode="auto">
          <a:xfrm>
            <a:off x="3382963" y="4806950"/>
            <a:ext cx="1636712" cy="890588"/>
          </a:xfrm>
          <a:prstGeom prst="rect">
            <a:avLst/>
          </a:prstGeom>
          <a:blipFill dpi="0" rotWithShape="1">
            <a:blip r:embed="rId4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7" name="object 58"/>
          <p:cNvSpPr>
            <a:spLocks noChangeArrowheads="1"/>
          </p:cNvSpPr>
          <p:nvPr/>
        </p:nvSpPr>
        <p:spPr bwMode="auto">
          <a:xfrm>
            <a:off x="3568700" y="4987925"/>
            <a:ext cx="1319213" cy="571500"/>
          </a:xfrm>
          <a:prstGeom prst="rect">
            <a:avLst/>
          </a:prstGeom>
          <a:blipFill dpi="0" rotWithShape="1">
            <a:blip r:embed="rId4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8" name="object 59"/>
          <p:cNvSpPr>
            <a:spLocks noChangeArrowheads="1"/>
          </p:cNvSpPr>
          <p:nvPr/>
        </p:nvSpPr>
        <p:spPr bwMode="auto">
          <a:xfrm>
            <a:off x="3425825" y="4826000"/>
            <a:ext cx="1552575" cy="806450"/>
          </a:xfrm>
          <a:prstGeom prst="rect">
            <a:avLst/>
          </a:prstGeom>
          <a:blipFill dpi="0" rotWithShape="1">
            <a:blip r:embed="rId4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299" name="object 60"/>
          <p:cNvSpPr txBox="1">
            <a:spLocks noChangeArrowheads="1"/>
          </p:cNvSpPr>
          <p:nvPr/>
        </p:nvSpPr>
        <p:spPr bwMode="auto">
          <a:xfrm>
            <a:off x="3581400" y="5029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b="1">
                <a:latin typeface="Calibri" pitchFamily="34" charset="0"/>
              </a:rPr>
              <a:t>Duyarlılık</a:t>
            </a:r>
            <a:endParaRPr lang="tr-TR">
              <a:latin typeface="Calibri" pitchFamily="34" charset="0"/>
            </a:endParaRPr>
          </a:p>
        </p:txBody>
      </p:sp>
      <p:sp>
        <p:nvSpPr>
          <p:cNvPr id="10300" name="object 61"/>
          <p:cNvSpPr>
            <a:spLocks noChangeArrowheads="1"/>
          </p:cNvSpPr>
          <p:nvPr/>
        </p:nvSpPr>
        <p:spPr bwMode="auto">
          <a:xfrm>
            <a:off x="4527550" y="4040188"/>
            <a:ext cx="400050" cy="534987"/>
          </a:xfrm>
          <a:prstGeom prst="rect">
            <a:avLst/>
          </a:prstGeom>
          <a:blipFill dpi="0" rotWithShape="1">
            <a:blip r:embed="rId5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1" name="object 62"/>
          <p:cNvSpPr>
            <a:spLocks noChangeArrowheads="1"/>
          </p:cNvSpPr>
          <p:nvPr/>
        </p:nvSpPr>
        <p:spPr bwMode="auto">
          <a:xfrm>
            <a:off x="4570413" y="4060825"/>
            <a:ext cx="314325" cy="449263"/>
          </a:xfrm>
          <a:prstGeom prst="rect">
            <a:avLst/>
          </a:prstGeom>
          <a:blipFill dpi="0" rotWithShape="1">
            <a:blip r:embed="rId5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2" name="object 63"/>
          <p:cNvSpPr>
            <a:spLocks noChangeArrowheads="1"/>
          </p:cNvSpPr>
          <p:nvPr/>
        </p:nvSpPr>
        <p:spPr bwMode="auto">
          <a:xfrm>
            <a:off x="3081338" y="4033838"/>
            <a:ext cx="1427162" cy="892175"/>
          </a:xfrm>
          <a:prstGeom prst="rect">
            <a:avLst/>
          </a:prstGeom>
          <a:blipFill dpi="0" rotWithShape="1">
            <a:blip r:embed="rId5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3" name="object 64"/>
          <p:cNvSpPr>
            <a:spLocks noChangeArrowheads="1"/>
          </p:cNvSpPr>
          <p:nvPr/>
        </p:nvSpPr>
        <p:spPr bwMode="auto">
          <a:xfrm>
            <a:off x="3305175" y="4214813"/>
            <a:ext cx="1031875" cy="571500"/>
          </a:xfrm>
          <a:prstGeom prst="rect">
            <a:avLst/>
          </a:prstGeom>
          <a:blipFill dpi="0" rotWithShape="1">
            <a:blip r:embed="rId5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4" name="object 65"/>
          <p:cNvSpPr>
            <a:spLocks noChangeArrowheads="1"/>
          </p:cNvSpPr>
          <p:nvPr/>
        </p:nvSpPr>
        <p:spPr bwMode="auto">
          <a:xfrm>
            <a:off x="3124200" y="4054475"/>
            <a:ext cx="1339850" cy="806450"/>
          </a:xfrm>
          <a:prstGeom prst="rect">
            <a:avLst/>
          </a:prstGeom>
          <a:blipFill dpi="0" rotWithShape="1">
            <a:blip r:embed="rId5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73450" y="4294188"/>
            <a:ext cx="641350" cy="2984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spc="-5" dirty="0">
                <a:latin typeface="Calibri"/>
                <a:cs typeface="Calibri"/>
              </a:rPr>
              <a:t>G</a:t>
            </a:r>
            <a:r>
              <a:rPr b="1" dirty="0">
                <a:latin typeface="Calibri"/>
                <a:cs typeface="Calibri"/>
              </a:rPr>
              <a:t>ü</a:t>
            </a:r>
            <a:r>
              <a:rPr b="1" spc="-20" dirty="0">
                <a:latin typeface="Calibri"/>
                <a:cs typeface="Calibri"/>
              </a:rPr>
              <a:t>v</a:t>
            </a:r>
            <a:r>
              <a:rPr b="1" dirty="0">
                <a:latin typeface="Calibri"/>
                <a:cs typeface="Calibri"/>
              </a:rPr>
              <a:t>en</a:t>
            </a:r>
            <a:endParaRPr>
              <a:latin typeface="Calibri"/>
              <a:cs typeface="Calibri"/>
            </a:endParaRPr>
          </a:p>
        </p:txBody>
      </p:sp>
      <p:sp>
        <p:nvSpPr>
          <p:cNvPr id="10306" name="object 67"/>
          <p:cNvSpPr>
            <a:spLocks noChangeArrowheads="1"/>
          </p:cNvSpPr>
          <p:nvPr/>
        </p:nvSpPr>
        <p:spPr bwMode="auto">
          <a:xfrm>
            <a:off x="4378325" y="3544888"/>
            <a:ext cx="523875" cy="528637"/>
          </a:xfrm>
          <a:prstGeom prst="rect">
            <a:avLst/>
          </a:prstGeom>
          <a:blipFill dpi="0" rotWithShape="1">
            <a:blip r:embed="rId5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7" name="object 68"/>
          <p:cNvSpPr>
            <a:spLocks noChangeArrowheads="1"/>
          </p:cNvSpPr>
          <p:nvPr/>
        </p:nvSpPr>
        <p:spPr bwMode="auto">
          <a:xfrm>
            <a:off x="4419600" y="3560763"/>
            <a:ext cx="441325" cy="446087"/>
          </a:xfrm>
          <a:prstGeom prst="rect">
            <a:avLst/>
          </a:prstGeom>
          <a:blipFill dpi="0" rotWithShape="1">
            <a:blip r:embed="rId5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8" name="object 69"/>
          <p:cNvSpPr>
            <a:spLocks noChangeArrowheads="1"/>
          </p:cNvSpPr>
          <p:nvPr/>
        </p:nvSpPr>
        <p:spPr bwMode="auto">
          <a:xfrm>
            <a:off x="2870200" y="3121025"/>
            <a:ext cx="1444625" cy="893763"/>
          </a:xfrm>
          <a:prstGeom prst="rect">
            <a:avLst/>
          </a:prstGeom>
          <a:blipFill dpi="0" rotWithShape="1">
            <a:blip r:embed="rId5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09" name="object 70"/>
          <p:cNvSpPr>
            <a:spLocks noChangeArrowheads="1"/>
          </p:cNvSpPr>
          <p:nvPr/>
        </p:nvSpPr>
        <p:spPr bwMode="auto">
          <a:xfrm>
            <a:off x="3128963" y="3303588"/>
            <a:ext cx="976312" cy="571500"/>
          </a:xfrm>
          <a:prstGeom prst="rect">
            <a:avLst/>
          </a:prstGeom>
          <a:blipFill dpi="0" rotWithShape="1">
            <a:blip r:embed="rId5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0" name="object 71"/>
          <p:cNvSpPr>
            <a:spLocks noChangeArrowheads="1"/>
          </p:cNvSpPr>
          <p:nvPr/>
        </p:nvSpPr>
        <p:spPr bwMode="auto">
          <a:xfrm>
            <a:off x="2911475" y="3141663"/>
            <a:ext cx="1360488" cy="806450"/>
          </a:xfrm>
          <a:prstGeom prst="rect">
            <a:avLst/>
          </a:prstGeom>
          <a:blipFill dpi="0" rotWithShape="1">
            <a:blip r:embed="rId5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1" name="object 72"/>
          <p:cNvSpPr txBox="1">
            <a:spLocks noChangeArrowheads="1"/>
          </p:cNvSpPr>
          <p:nvPr/>
        </p:nvSpPr>
        <p:spPr bwMode="auto">
          <a:xfrm>
            <a:off x="3298825" y="3381375"/>
            <a:ext cx="815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b="1">
                <a:latin typeface="Calibri" pitchFamily="34" charset="0"/>
              </a:rPr>
              <a:t>Eşitlik</a:t>
            </a:r>
            <a:endParaRPr lang="tr-TR">
              <a:latin typeface="Calibri" pitchFamily="34" charset="0"/>
            </a:endParaRPr>
          </a:p>
        </p:txBody>
      </p:sp>
      <p:sp>
        <p:nvSpPr>
          <p:cNvPr id="10312" name="object 73"/>
          <p:cNvSpPr>
            <a:spLocks noChangeArrowheads="1"/>
          </p:cNvSpPr>
          <p:nvPr/>
        </p:nvSpPr>
        <p:spPr bwMode="auto">
          <a:xfrm>
            <a:off x="4416425" y="3090863"/>
            <a:ext cx="709613" cy="620712"/>
          </a:xfrm>
          <a:prstGeom prst="rect">
            <a:avLst/>
          </a:prstGeom>
          <a:blipFill dpi="0" rotWithShape="1">
            <a:blip r:embed="rId6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3" name="object 74"/>
          <p:cNvSpPr>
            <a:spLocks noChangeArrowheads="1"/>
          </p:cNvSpPr>
          <p:nvPr/>
        </p:nvSpPr>
        <p:spPr bwMode="auto">
          <a:xfrm>
            <a:off x="4457700" y="3106738"/>
            <a:ext cx="628650" cy="538162"/>
          </a:xfrm>
          <a:prstGeom prst="rect">
            <a:avLst/>
          </a:prstGeom>
          <a:blipFill dpi="0" rotWithShape="1">
            <a:blip r:embed="rId6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4" name="object 75"/>
          <p:cNvSpPr>
            <a:spLocks noChangeArrowheads="1"/>
          </p:cNvSpPr>
          <p:nvPr/>
        </p:nvSpPr>
        <p:spPr bwMode="auto">
          <a:xfrm>
            <a:off x="2784475" y="2262188"/>
            <a:ext cx="1806575" cy="890587"/>
          </a:xfrm>
          <a:prstGeom prst="rect">
            <a:avLst/>
          </a:prstGeom>
          <a:blipFill dpi="0" rotWithShape="1">
            <a:blip r:embed="rId6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5" name="object 76"/>
          <p:cNvSpPr>
            <a:spLocks noChangeArrowheads="1"/>
          </p:cNvSpPr>
          <p:nvPr/>
        </p:nvSpPr>
        <p:spPr bwMode="auto">
          <a:xfrm>
            <a:off x="3059113" y="2443163"/>
            <a:ext cx="1308100" cy="571500"/>
          </a:xfrm>
          <a:prstGeom prst="rect">
            <a:avLst/>
          </a:prstGeom>
          <a:blipFill dpi="0" rotWithShape="1">
            <a:blip r:embed="rId6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6" name="object 77"/>
          <p:cNvSpPr>
            <a:spLocks noChangeArrowheads="1"/>
          </p:cNvSpPr>
          <p:nvPr/>
        </p:nvSpPr>
        <p:spPr bwMode="auto">
          <a:xfrm>
            <a:off x="2827338" y="2281238"/>
            <a:ext cx="1719262" cy="806450"/>
          </a:xfrm>
          <a:prstGeom prst="rect">
            <a:avLst/>
          </a:prstGeom>
          <a:blipFill dpi="0" rotWithShape="1">
            <a:blip r:embed="rId6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7" name="object 78"/>
          <p:cNvSpPr txBox="1">
            <a:spLocks noChangeArrowheads="1"/>
          </p:cNvSpPr>
          <p:nvPr/>
        </p:nvSpPr>
        <p:spPr bwMode="auto">
          <a:xfrm>
            <a:off x="3200400" y="25146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b="1">
                <a:latin typeface="Calibri" pitchFamily="34" charset="0"/>
              </a:rPr>
              <a:t>Paylaşma</a:t>
            </a:r>
            <a:endParaRPr lang="tr-TR">
              <a:latin typeface="Calibri" pitchFamily="34" charset="0"/>
            </a:endParaRPr>
          </a:p>
        </p:txBody>
      </p:sp>
      <p:sp>
        <p:nvSpPr>
          <p:cNvPr id="10318" name="object 79"/>
          <p:cNvSpPr>
            <a:spLocks noChangeArrowheads="1"/>
          </p:cNvSpPr>
          <p:nvPr/>
        </p:nvSpPr>
        <p:spPr bwMode="auto">
          <a:xfrm>
            <a:off x="5014913" y="2736850"/>
            <a:ext cx="604837" cy="720725"/>
          </a:xfrm>
          <a:prstGeom prst="rect">
            <a:avLst/>
          </a:prstGeom>
          <a:blipFill dpi="0" rotWithShape="1">
            <a:blip r:embed="rId6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19" name="object 80"/>
          <p:cNvSpPr>
            <a:spLocks noChangeArrowheads="1"/>
          </p:cNvSpPr>
          <p:nvPr/>
        </p:nvSpPr>
        <p:spPr bwMode="auto">
          <a:xfrm>
            <a:off x="5057775" y="2752725"/>
            <a:ext cx="522288" cy="638175"/>
          </a:xfrm>
          <a:prstGeom prst="rect">
            <a:avLst/>
          </a:prstGeom>
          <a:blipFill dpi="0" rotWithShape="1">
            <a:blip r:embed="rId6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20" name="object 81"/>
          <p:cNvSpPr>
            <a:spLocks noChangeArrowheads="1"/>
          </p:cNvSpPr>
          <p:nvPr/>
        </p:nvSpPr>
        <p:spPr bwMode="auto">
          <a:xfrm>
            <a:off x="4365625" y="1703388"/>
            <a:ext cx="892175" cy="892175"/>
          </a:xfrm>
          <a:prstGeom prst="rect">
            <a:avLst/>
          </a:prstGeom>
          <a:blipFill dpi="0" rotWithShape="1">
            <a:blip r:embed="rId6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21" name="object 82"/>
          <p:cNvSpPr>
            <a:spLocks noChangeArrowheads="1"/>
          </p:cNvSpPr>
          <p:nvPr/>
        </p:nvSpPr>
        <p:spPr bwMode="auto">
          <a:xfrm>
            <a:off x="4386263" y="1885950"/>
            <a:ext cx="903287" cy="571500"/>
          </a:xfrm>
          <a:prstGeom prst="rect">
            <a:avLst/>
          </a:prstGeom>
          <a:blipFill dpi="0" rotWithShape="1">
            <a:blip r:embed="rId6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22" name="object 83"/>
          <p:cNvSpPr>
            <a:spLocks noChangeArrowheads="1"/>
          </p:cNvSpPr>
          <p:nvPr/>
        </p:nvSpPr>
        <p:spPr bwMode="auto">
          <a:xfrm>
            <a:off x="4408488" y="1724025"/>
            <a:ext cx="806450" cy="806450"/>
          </a:xfrm>
          <a:prstGeom prst="rect">
            <a:avLst/>
          </a:prstGeom>
          <a:blipFill dpi="0" rotWithShape="1">
            <a:blip r:embed="rId6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23" name="object 84"/>
          <p:cNvSpPr txBox="1">
            <a:spLocks noChangeArrowheads="1"/>
          </p:cNvSpPr>
          <p:nvPr/>
        </p:nvSpPr>
        <p:spPr bwMode="auto">
          <a:xfrm>
            <a:off x="4556125" y="1963738"/>
            <a:ext cx="5143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 b="1">
                <a:latin typeface="Calibri" pitchFamily="34" charset="0"/>
              </a:rPr>
              <a:t>Saygı</a:t>
            </a:r>
            <a:endParaRPr lang="tr-TR">
              <a:latin typeface="Calibri" pitchFamily="34" charset="0"/>
            </a:endParaRPr>
          </a:p>
        </p:txBody>
      </p:sp>
      <p:sp>
        <p:nvSpPr>
          <p:cNvPr id="10324" name="object 85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7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0326" name="Oval 87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</a:t>
            </a:r>
            <a:r>
              <a:rPr spc="-55" dirty="0"/>
              <a:t> </a:t>
            </a:r>
            <a:r>
              <a:rPr spc="-45" dirty="0"/>
              <a:t>Yap</a:t>
            </a:r>
            <a:r>
              <a:rPr spc="-45" dirty="0">
                <a:latin typeface="Times New Roman"/>
                <a:cs typeface="Times New Roman"/>
              </a:rPr>
              <a:t>ı</a:t>
            </a:r>
            <a:r>
              <a:rPr spc="-45" dirty="0"/>
              <a:t>s</a:t>
            </a:r>
            <a:r>
              <a:rPr spc="-45" dirty="0">
                <a:latin typeface="Times New Roman"/>
                <a:cs typeface="Times New Roman"/>
              </a:rPr>
              <a:t>ı</a:t>
            </a:r>
          </a:p>
        </p:txBody>
      </p:sp>
      <p:sp>
        <p:nvSpPr>
          <p:cNvPr id="11266" name="object 3"/>
          <p:cNvSpPr txBox="1">
            <a:spLocks noChangeArrowheads="1"/>
          </p:cNvSpPr>
          <p:nvPr/>
        </p:nvSpPr>
        <p:spPr bwMode="auto">
          <a:xfrm>
            <a:off x="1981200" y="1871663"/>
            <a:ext cx="15494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tabLst>
                <a:tab pos="750888" algn="l"/>
              </a:tabLst>
            </a:pPr>
            <a:r>
              <a:rPr lang="tr-TR">
                <a:solidFill>
                  <a:srgbClr val="514743"/>
                </a:solidFill>
              </a:rPr>
              <a:t>İ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nsan	Hakları,</a:t>
            </a:r>
            <a:endParaRPr lang="tr-TR">
              <a:latin typeface="Euphemia" pitchFamily="34" charset="0"/>
            </a:endParaRPr>
          </a:p>
        </p:txBody>
      </p:sp>
      <p:sp>
        <p:nvSpPr>
          <p:cNvPr id="11267" name="object 4"/>
          <p:cNvSpPr txBox="1">
            <a:spLocks noChangeArrowheads="1"/>
          </p:cNvSpPr>
          <p:nvPr/>
        </p:nvSpPr>
        <p:spPr bwMode="auto">
          <a:xfrm>
            <a:off x="3676650" y="1871663"/>
            <a:ext cx="26622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tabLst>
                <a:tab pos="1550988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Yurtta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lık ve	Demokrasi</a:t>
            </a:r>
            <a:endParaRPr lang="tr-TR">
              <a:latin typeface="Euphemia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4938" y="1871663"/>
            <a:ext cx="1565275" cy="2841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713740" algn="l"/>
              </a:tabLst>
              <a:defRPr/>
            </a:pPr>
            <a:r>
              <a:rPr spc="-5" dirty="0">
                <a:solidFill>
                  <a:srgbClr val="514743"/>
                </a:solidFill>
                <a:latin typeface="Euphemia"/>
                <a:cs typeface="Euphemia"/>
              </a:rPr>
              <a:t>Dersi	</a:t>
            </a:r>
            <a:r>
              <a:rPr spc="-15" dirty="0">
                <a:solidFill>
                  <a:srgbClr val="514743"/>
                </a:solidFill>
                <a:latin typeface="Euphemia"/>
                <a:cs typeface="Euphemia"/>
              </a:rPr>
              <a:t>Ö</a:t>
            </a:r>
            <a:r>
              <a:rPr spc="-15" dirty="0">
                <a:solidFill>
                  <a:srgbClr val="514743"/>
                </a:solidFill>
                <a:latin typeface="Arial"/>
                <a:cs typeface="Arial"/>
              </a:rPr>
              <a:t>ğ</a:t>
            </a:r>
            <a:r>
              <a:rPr spc="-15" dirty="0">
                <a:solidFill>
                  <a:srgbClr val="514743"/>
                </a:solidFill>
                <a:latin typeface="Euphemia"/>
                <a:cs typeface="Euphemia"/>
              </a:rPr>
              <a:t>retim</a:t>
            </a:r>
            <a:endParaRPr>
              <a:latin typeface="Euphemia"/>
              <a:cs typeface="Euphemia"/>
            </a:endParaRPr>
          </a:p>
        </p:txBody>
      </p:sp>
      <p:sp>
        <p:nvSpPr>
          <p:cNvPr id="11269" name="object 6"/>
          <p:cNvSpPr txBox="1">
            <a:spLocks noChangeArrowheads="1"/>
          </p:cNvSpPr>
          <p:nvPr/>
        </p:nvSpPr>
        <p:spPr bwMode="auto">
          <a:xfrm>
            <a:off x="8196263" y="1871663"/>
            <a:ext cx="13954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>
                <a:solidFill>
                  <a:srgbClr val="514743"/>
                </a:solidFill>
                <a:latin typeface="Euphemia" pitchFamily="34" charset="0"/>
              </a:rPr>
              <a:t>Programı’nda</a:t>
            </a:r>
            <a:endParaRPr lang="tr-TR">
              <a:latin typeface="Euphemia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36138" y="1871663"/>
            <a:ext cx="973137" cy="279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514743"/>
                </a:solidFill>
                <a:latin typeface="Euphemia"/>
                <a:cs typeface="Euphemia"/>
              </a:rPr>
              <a:t>yer</a:t>
            </a:r>
            <a:r>
              <a:rPr spc="355" dirty="0">
                <a:solidFill>
                  <a:srgbClr val="514743"/>
                </a:solidFill>
                <a:latin typeface="Euphemia"/>
                <a:cs typeface="Euphemia"/>
              </a:rPr>
              <a:t> </a:t>
            </a:r>
            <a:r>
              <a:rPr dirty="0">
                <a:solidFill>
                  <a:srgbClr val="514743"/>
                </a:solidFill>
                <a:latin typeface="Euphemia"/>
                <a:cs typeface="Euphemia"/>
              </a:rPr>
              <a:t>alan</a:t>
            </a:r>
            <a:endParaRPr>
              <a:latin typeface="Euphemia"/>
              <a:cs typeface="Euphemia"/>
            </a:endParaRPr>
          </a:p>
        </p:txBody>
      </p:sp>
      <p:sp>
        <p:nvSpPr>
          <p:cNvPr id="11271" name="object 8"/>
          <p:cNvSpPr txBox="1">
            <a:spLocks noChangeArrowheads="1"/>
          </p:cNvSpPr>
          <p:nvPr/>
        </p:nvSpPr>
        <p:spPr bwMode="auto">
          <a:xfrm>
            <a:off x="1443038" y="2146300"/>
            <a:ext cx="92694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algn="just">
              <a:lnSpc>
                <a:spcPct val="120000"/>
              </a:lnSpc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kazanımlar, ünitelere göre numaralandırılmı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tır. Numaralandırma sisteminde dersin  kodu, sınıf düzeyi, ünite numarası ve kazanım numarasına yer verilmi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tir. Kazanımlarla  ilgili sınırlamalar ve açıklamalar kazanımı izleyen satırda ifade edilmi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tir.</a:t>
            </a:r>
            <a:endParaRPr lang="tr-TR">
              <a:latin typeface="Euphemia" pitchFamily="34" charset="0"/>
            </a:endParaRPr>
          </a:p>
        </p:txBody>
      </p:sp>
      <p:sp>
        <p:nvSpPr>
          <p:cNvPr id="11272" name="object 9"/>
          <p:cNvSpPr>
            <a:spLocks noChangeArrowheads="1"/>
          </p:cNvSpPr>
          <p:nvPr/>
        </p:nvSpPr>
        <p:spPr bwMode="auto">
          <a:xfrm>
            <a:off x="4486275" y="3316288"/>
            <a:ext cx="3455988" cy="28051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1273" name="object 10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1275" name="Oval 12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</a:t>
            </a:r>
            <a:r>
              <a:rPr spc="-85" dirty="0"/>
              <a:t> </a:t>
            </a:r>
            <a:r>
              <a:rPr spc="-40" dirty="0"/>
              <a:t>Yap</a:t>
            </a:r>
            <a:r>
              <a:rPr spc="-40" dirty="0">
                <a:latin typeface="Times New Roman"/>
                <a:cs typeface="Times New Roman"/>
              </a:rPr>
              <a:t>ı</a:t>
            </a:r>
            <a:r>
              <a:rPr spc="-40" dirty="0"/>
              <a:t>s</a:t>
            </a:r>
            <a:r>
              <a:rPr spc="-40" dirty="0">
                <a:latin typeface="Times New Roman"/>
                <a:cs typeface="Times New Roman"/>
              </a:rPr>
              <a:t>ı</a:t>
            </a:r>
          </a:p>
        </p:txBody>
      </p:sp>
      <p:sp>
        <p:nvSpPr>
          <p:cNvPr id="12290" name="object 3"/>
          <p:cNvSpPr txBox="1">
            <a:spLocks noChangeArrowheads="1"/>
          </p:cNvSpPr>
          <p:nvPr/>
        </p:nvSpPr>
        <p:spPr bwMode="auto">
          <a:xfrm>
            <a:off x="8396288" y="1492250"/>
            <a:ext cx="2957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>
                <a:solidFill>
                  <a:srgbClr val="514743"/>
                </a:solidFill>
                <a:latin typeface="Euphemia" pitchFamily="34" charset="0"/>
              </a:rPr>
              <a:t>herhangi bir</a:t>
            </a:r>
            <a:r>
              <a:rPr lang="tr-TR">
                <a:solidFill>
                  <a:srgbClr val="514743"/>
                </a:solidFill>
              </a:rPr>
              <a:t> değişiklik</a:t>
            </a:r>
          </a:p>
        </p:txBody>
      </p:sp>
      <p:sp>
        <p:nvSpPr>
          <p:cNvPr id="12291" name="object 4"/>
          <p:cNvSpPr txBox="1">
            <a:spLocks noChangeArrowheads="1"/>
          </p:cNvSpPr>
          <p:nvPr/>
        </p:nvSpPr>
        <p:spPr bwMode="auto">
          <a:xfrm>
            <a:off x="6843713" y="1438275"/>
            <a:ext cx="13954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20000"/>
              </a:lnSpc>
              <a:buFont typeface="Wingdings" pitchFamily="2" charset="2"/>
              <a:buChar char=""/>
              <a:tabLst>
                <a:tab pos="306388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Ünitelerde  olmamı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tır.</a:t>
            </a:r>
            <a:endParaRPr lang="tr-TR">
              <a:latin typeface="Euphemia" pitchFamily="34" charset="0"/>
            </a:endParaRPr>
          </a:p>
        </p:txBody>
      </p:sp>
      <p:sp>
        <p:nvSpPr>
          <p:cNvPr id="12292" name="object 5"/>
          <p:cNvSpPr txBox="1">
            <a:spLocks noChangeArrowheads="1"/>
          </p:cNvSpPr>
          <p:nvPr/>
        </p:nvSpPr>
        <p:spPr bwMode="auto">
          <a:xfrm>
            <a:off x="6843713" y="2425700"/>
            <a:ext cx="4181475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20000"/>
              </a:lnSpc>
              <a:buFont typeface="Wingdings" pitchFamily="2" charset="2"/>
              <a:buChar char=""/>
              <a:tabLst>
                <a:tab pos="306388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Kazanım sayısı 30’dan 29’a  dü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ürülmü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tür.</a:t>
            </a:r>
            <a:endParaRPr lang="tr-TR">
              <a:latin typeface="Euphemia" pitchFamily="34" charset="0"/>
            </a:endParaRPr>
          </a:p>
          <a:p>
            <a:pPr marL="12700">
              <a:buClr>
                <a:srgbClr val="514743"/>
              </a:buClr>
              <a:buFont typeface="Wingdings" pitchFamily="2" charset="2"/>
              <a:buChar char=""/>
              <a:tabLst>
                <a:tab pos="306388" algn="l"/>
              </a:tabLst>
            </a:pPr>
            <a:endParaRPr lang="tr-TR" sz="22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20000"/>
              </a:lnSpc>
              <a:buFont typeface="Wingdings" pitchFamily="2" charset="2"/>
              <a:buChar char=""/>
              <a:tabLst>
                <a:tab pos="306388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Her ünitenin içindeki kazanımlar  gözden geçirilerek sadele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tirmeler ve  düzeltmeler yapılmı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tır.</a:t>
            </a:r>
            <a:endParaRPr lang="tr-TR">
              <a:latin typeface="Euphemia" pitchFamily="34" charset="0"/>
            </a:endParaRPr>
          </a:p>
          <a:p>
            <a:pPr marL="12700">
              <a:buClr>
                <a:srgbClr val="514743"/>
              </a:buClr>
              <a:buFont typeface="Wingdings" pitchFamily="2" charset="2"/>
              <a:buChar char=""/>
              <a:tabLst>
                <a:tab pos="306388" algn="l"/>
              </a:tabLst>
            </a:pPr>
            <a:endParaRPr lang="tr-TR" sz="22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20000"/>
              </a:lnSpc>
              <a:buFont typeface="Wingdings" pitchFamily="2" charset="2"/>
              <a:buChar char=""/>
              <a:tabLst>
                <a:tab pos="306388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Kazanımlara, davranı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ın ö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renci  tarafından ne 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ekilde  gerçekle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tirilmesinin beklendi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ine ili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kin  açıklamalara yer verilmi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tir.</a:t>
            </a:r>
            <a:endParaRPr lang="tr-TR">
              <a:latin typeface="Euphemia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301" y="1379473"/>
            <a:ext cx="177800" cy="245237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U</a:t>
            </a:r>
            <a:r>
              <a:rPr sz="1200" b="1" spc="-25" dirty="0">
                <a:solidFill>
                  <a:srgbClr val="514743"/>
                </a:solidFill>
                <a:latin typeface="Calibri"/>
                <a:cs typeface="Calibri"/>
              </a:rPr>
              <a:t>y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ul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ma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k</a:t>
            </a:r>
            <a:r>
              <a:rPr sz="1200" b="1" spc="-10" dirty="0">
                <a:solidFill>
                  <a:srgbClr val="51474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a</a:t>
            </a:r>
            <a:r>
              <a:rPr sz="1200" b="1" spc="10" dirty="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o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l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n 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Ö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ğ</a:t>
            </a:r>
            <a:r>
              <a:rPr sz="1200" b="1" spc="-10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spc="-20" dirty="0">
                <a:solidFill>
                  <a:srgbClr val="51474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t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m P</a:t>
            </a:r>
            <a:r>
              <a:rPr sz="1200" b="1" spc="-10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og</a:t>
            </a:r>
            <a:r>
              <a:rPr sz="1200" b="1" spc="-25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am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ı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2627" y="4125112"/>
            <a:ext cx="177800" cy="198373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ü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ncel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l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n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Ö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ğ</a:t>
            </a:r>
            <a:r>
              <a:rPr sz="1200" b="1" spc="-10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spc="-20" dirty="0">
                <a:solidFill>
                  <a:srgbClr val="51474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t</a:t>
            </a:r>
            <a:r>
              <a:rPr sz="1200" b="1" spc="5" dirty="0">
                <a:solidFill>
                  <a:srgbClr val="51474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m P</a:t>
            </a:r>
            <a:r>
              <a:rPr sz="1200" b="1" spc="-10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og</a:t>
            </a:r>
            <a:r>
              <a:rPr sz="1200" b="1" spc="-25" dirty="0">
                <a:solidFill>
                  <a:srgbClr val="51474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514743"/>
                </a:solidFill>
                <a:latin typeface="Calibri"/>
                <a:cs typeface="Calibri"/>
              </a:rPr>
              <a:t>am</a:t>
            </a:r>
            <a:r>
              <a:rPr sz="1200" b="1" dirty="0">
                <a:solidFill>
                  <a:srgbClr val="514743"/>
                </a:solidFill>
                <a:latin typeface="Calibri"/>
                <a:cs typeface="Calibri"/>
              </a:rPr>
              <a:t>ı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295" name="object 8"/>
          <p:cNvSpPr>
            <a:spLocks noChangeArrowheads="1"/>
          </p:cNvSpPr>
          <p:nvPr/>
        </p:nvSpPr>
        <p:spPr bwMode="auto">
          <a:xfrm>
            <a:off x="1452563" y="1414463"/>
            <a:ext cx="4222750" cy="23923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2296" name="object 9"/>
          <p:cNvSpPr>
            <a:spLocks noChangeArrowheads="1"/>
          </p:cNvSpPr>
          <p:nvPr/>
        </p:nvSpPr>
        <p:spPr bwMode="auto">
          <a:xfrm>
            <a:off x="1438275" y="4049713"/>
            <a:ext cx="4192588" cy="2514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 </a:t>
            </a:r>
            <a:r>
              <a:rPr spc="-40" dirty="0"/>
              <a:t>Yap</a:t>
            </a:r>
            <a:r>
              <a:rPr spc="-40" dirty="0">
                <a:latin typeface="Times New Roman"/>
                <a:cs typeface="Times New Roman"/>
              </a:rPr>
              <a:t>ı</a:t>
            </a:r>
            <a:r>
              <a:rPr spc="-40" dirty="0"/>
              <a:t>s</a:t>
            </a:r>
            <a:r>
              <a:rPr spc="-40" dirty="0">
                <a:latin typeface="Times New Roman"/>
                <a:cs typeface="Times New Roman"/>
              </a:rPr>
              <a:t>ı </a:t>
            </a:r>
            <a:r>
              <a:rPr spc="-5" dirty="0"/>
              <a:t>(Kazan</a:t>
            </a:r>
            <a:r>
              <a:rPr spc="-5" dirty="0">
                <a:latin typeface="Times New Roman"/>
                <a:cs typeface="Times New Roman"/>
              </a:rPr>
              <a:t>ı</a:t>
            </a:r>
            <a:r>
              <a:rPr spc="-5" dirty="0"/>
              <a:t>m </a:t>
            </a:r>
            <a:r>
              <a:rPr spc="-35" dirty="0"/>
              <a:t>ve </a:t>
            </a:r>
            <a:r>
              <a:rPr spc="-10" dirty="0"/>
              <a:t>Aç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klamalardaki</a:t>
            </a:r>
            <a:r>
              <a:rPr spc="225" dirty="0"/>
              <a:t> </a:t>
            </a:r>
            <a:r>
              <a:rPr spc="-10" dirty="0"/>
              <a:t>De</a:t>
            </a:r>
            <a:r>
              <a:rPr spc="-10" dirty="0">
                <a:latin typeface="Times New Roman"/>
                <a:cs typeface="Times New Roman"/>
              </a:rPr>
              <a:t>ğ</a:t>
            </a:r>
            <a:r>
              <a:rPr spc="-10" dirty="0"/>
              <a:t>i</a:t>
            </a:r>
            <a:r>
              <a:rPr spc="-10" dirty="0">
                <a:latin typeface="Times New Roman"/>
                <a:cs typeface="Times New Roman"/>
              </a:rPr>
              <a:t>ş</a:t>
            </a:r>
            <a:r>
              <a:rPr spc="-10" dirty="0"/>
              <a:t>iklikler)</a:t>
            </a:r>
          </a:p>
        </p:txBody>
      </p:sp>
      <p:sp>
        <p:nvSpPr>
          <p:cNvPr id="13314" name="object 3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3315" name="object 4"/>
          <p:cNvSpPr txBox="1">
            <a:spLocks noChangeArrowheads="1"/>
          </p:cNvSpPr>
          <p:nvPr/>
        </p:nvSpPr>
        <p:spPr bwMode="auto">
          <a:xfrm>
            <a:off x="2270125" y="1589088"/>
            <a:ext cx="6761163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538163">
              <a:lnSpc>
                <a:spcPts val="2163"/>
              </a:lnSpc>
              <a:tabLst>
                <a:tab pos="1327150" algn="l"/>
              </a:tabLst>
            </a:pP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Kimi kazanımlarda de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</a:t>
            </a:r>
            <a:r>
              <a:rPr lang="tr-TR" i="1">
                <a:solidFill>
                  <a:srgbClr val="514743"/>
                </a:solidFill>
              </a:rPr>
              <a:t>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iklik yapılarak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, de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iklik sonrası 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u  kazanımlar	programa eklenmi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tir:</a:t>
            </a:r>
            <a:endParaRPr lang="tr-TR">
              <a:latin typeface="Euphemia" pitchFamily="34" charset="0"/>
            </a:endParaRPr>
          </a:p>
          <a:p>
            <a:pPr marL="12700" indent="538163">
              <a:spcBef>
                <a:spcPts val="50"/>
              </a:spcBef>
              <a:tabLst>
                <a:tab pos="1327150" algn="l"/>
              </a:tabLst>
            </a:pPr>
            <a:endParaRPr lang="tr-TR">
              <a:latin typeface="Times New Roman" pitchFamily="18" charset="0"/>
              <a:cs typeface="Times New Roman" pitchFamily="18" charset="0"/>
            </a:endParaRPr>
          </a:p>
          <a:p>
            <a:pPr marL="12700" indent="538163">
              <a:tabLst>
                <a:tab pos="1327150" algn="l"/>
              </a:tabLst>
            </a:pPr>
            <a:r>
              <a:rPr lang="tr-TR" u="sng">
                <a:solidFill>
                  <a:srgbClr val="5147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u="sng">
                <a:solidFill>
                  <a:srgbClr val="FF0000"/>
                </a:solidFill>
                <a:latin typeface="Euphemia" pitchFamily="34" charset="0"/>
              </a:rPr>
              <a:t>Açıklamanın Önceki Hali:</a:t>
            </a:r>
            <a:endParaRPr lang="tr-TR">
              <a:solidFill>
                <a:srgbClr val="FF0000"/>
              </a:solidFill>
              <a:latin typeface="Euphemia" pitchFamily="34" charset="0"/>
            </a:endParaRPr>
          </a:p>
          <a:p>
            <a:pPr marL="12700" indent="538163">
              <a:spcBef>
                <a:spcPts val="50"/>
              </a:spcBef>
              <a:tabLst>
                <a:tab pos="1327150" algn="l"/>
              </a:tabLst>
            </a:pPr>
            <a:endParaRPr lang="tr-TR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indent="538163"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Y4.1.1. </a:t>
            </a:r>
            <a:r>
              <a:rPr lang="tr-TR" b="1">
                <a:solidFill>
                  <a:srgbClr val="514743"/>
                </a:solidFill>
              </a:rPr>
              <a:t>İ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nsan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olmanın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niteliklerini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açıklar.</a:t>
            </a:r>
            <a:endParaRPr lang="tr-TR">
              <a:latin typeface="Euphemia" pitchFamily="34" charset="0"/>
            </a:endParaRPr>
          </a:p>
          <a:p>
            <a:pPr marL="12700" indent="538163">
              <a:buFontTx/>
              <a:buChar char="•"/>
              <a:tabLst>
                <a:tab pos="1327150" algn="l"/>
              </a:tabLst>
            </a:pPr>
            <a:r>
              <a:rPr lang="tr-TR">
                <a:solidFill>
                  <a:srgbClr val="514743"/>
                </a:solidFill>
              </a:rPr>
              <a:t>İ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nsanı insan yapan de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erlere odaklanılmalıdır.</a:t>
            </a:r>
            <a:endParaRPr lang="tr-TR">
              <a:latin typeface="Euphemia" pitchFamily="34" charset="0"/>
            </a:endParaRPr>
          </a:p>
          <a:p>
            <a:pPr marL="12700" indent="538163">
              <a:buFont typeface="Arial" charset="0"/>
              <a:buChar char="•"/>
              <a:tabLst>
                <a:tab pos="1327150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“</a:t>
            </a:r>
            <a:r>
              <a:rPr lang="tr-TR">
                <a:solidFill>
                  <a:srgbClr val="514743"/>
                </a:solidFill>
              </a:rPr>
              <a:t>İ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nsan olmak nedir?” sorusuna cevap aranmalıdır.</a:t>
            </a:r>
            <a:endParaRPr lang="tr-TR">
              <a:latin typeface="Euphemia" pitchFamily="34" charset="0"/>
            </a:endParaRPr>
          </a:p>
          <a:p>
            <a:pPr marL="12700" indent="538163">
              <a:spcBef>
                <a:spcPts val="13"/>
              </a:spcBef>
              <a:tabLst>
                <a:tab pos="1327150" algn="l"/>
              </a:tabLst>
            </a:pPr>
            <a:endParaRPr lang="tr-TR" sz="1900">
              <a:latin typeface="Times New Roman" pitchFamily="18" charset="0"/>
              <a:cs typeface="Times New Roman" pitchFamily="18" charset="0"/>
            </a:endParaRPr>
          </a:p>
          <a:p>
            <a:pPr marL="12700" indent="538163">
              <a:tabLst>
                <a:tab pos="1327150" algn="l"/>
              </a:tabLst>
            </a:pPr>
            <a:r>
              <a:rPr lang="tr-TR" u="sng">
                <a:solidFill>
                  <a:srgbClr val="5147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u="sng">
                <a:solidFill>
                  <a:srgbClr val="FF0000"/>
                </a:solidFill>
                <a:latin typeface="Euphemia" pitchFamily="34" charset="0"/>
              </a:rPr>
              <a:t>Açıklamanın</a:t>
            </a:r>
            <a:r>
              <a:rPr lang="tr-TR" u="sng">
                <a:solidFill>
                  <a:srgbClr val="FF0000"/>
                </a:solidFill>
              </a:rPr>
              <a:t>  </a:t>
            </a:r>
            <a:r>
              <a:rPr lang="tr-TR" u="sng">
                <a:solidFill>
                  <a:srgbClr val="FF0000"/>
                </a:solidFill>
                <a:latin typeface="Euphemia" pitchFamily="34" charset="0"/>
              </a:rPr>
              <a:t>Son Hali:</a:t>
            </a:r>
            <a:endParaRPr lang="tr-TR">
              <a:solidFill>
                <a:srgbClr val="FF0000"/>
              </a:solidFill>
              <a:latin typeface="Euphemia" pitchFamily="34" charset="0"/>
            </a:endParaRPr>
          </a:p>
          <a:p>
            <a:pPr marL="12700" indent="538163">
              <a:spcBef>
                <a:spcPts val="50"/>
              </a:spcBef>
              <a:tabLst>
                <a:tab pos="1327150" algn="l"/>
              </a:tabLst>
            </a:pPr>
            <a:endParaRPr lang="tr-TR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indent="538163">
              <a:lnSpc>
                <a:spcPts val="2113"/>
              </a:lnSpc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Y.4.1.1. </a:t>
            </a:r>
            <a:r>
              <a:rPr lang="tr-TR" b="1">
                <a:solidFill>
                  <a:srgbClr val="514743"/>
                </a:solidFill>
              </a:rPr>
              <a:t>İ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nsan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olmanın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niteliklerini</a:t>
            </a:r>
            <a:r>
              <a:rPr lang="tr-TR" b="1">
                <a:solidFill>
                  <a:srgbClr val="514743"/>
                </a:solidFill>
              </a:rPr>
              <a:t> </a:t>
            </a: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açıklar.</a:t>
            </a:r>
            <a:endParaRPr lang="tr-TR">
              <a:latin typeface="Euphemia" pitchFamily="34" charset="0"/>
            </a:endParaRPr>
          </a:p>
          <a:p>
            <a:pPr marL="12700" indent="538163">
              <a:lnSpc>
                <a:spcPts val="2175"/>
              </a:lnSpc>
              <a:buFont typeface="Arial" charset="0"/>
              <a:buChar char="•"/>
              <a:tabLst>
                <a:tab pos="1327150" algn="l"/>
              </a:tabLst>
            </a:pPr>
            <a:r>
              <a:rPr lang="tr-TR" i="1">
                <a:solidFill>
                  <a:srgbClr val="514743"/>
                </a:solidFill>
              </a:rPr>
              <a:t>İ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nsanın di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er canlılarla ortak ve farklı yanlarına de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inilir.</a:t>
            </a:r>
            <a:endParaRPr lang="tr-TR" sz="1900">
              <a:latin typeface="Euphemia" pitchFamily="34" charset="0"/>
            </a:endParaRPr>
          </a:p>
          <a:p>
            <a:pPr marL="12700" indent="538163">
              <a:lnSpc>
                <a:spcPts val="2225"/>
              </a:lnSpc>
              <a:buFont typeface="Arial" charset="0"/>
              <a:buChar char="•"/>
              <a:tabLst>
                <a:tab pos="1327150" algn="l"/>
              </a:tabLst>
            </a:pPr>
            <a:r>
              <a:rPr lang="tr-TR" i="1">
                <a:solidFill>
                  <a:srgbClr val="514743"/>
                </a:solidFill>
              </a:rPr>
              <a:t>İ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nsanı insan yapan de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erlere odaklanılmalıdır.</a:t>
            </a:r>
            <a:endParaRPr lang="tr-TR" sz="1900">
              <a:latin typeface="Euphemia" pitchFamily="34" charset="0"/>
            </a:endParaRPr>
          </a:p>
        </p:txBody>
      </p:sp>
      <p:sp>
        <p:nvSpPr>
          <p:cNvPr id="13316" name="object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12700"/>
            <a:r>
              <a:rPr lang="tr-TR" smtClean="0"/>
              <a:t>İ</a:t>
            </a:r>
            <a:r>
              <a:rPr lang="tr-TR" smtClean="0">
                <a:latin typeface="Euphemia" pitchFamily="34" charset="0"/>
              </a:rPr>
              <a:t>nsan Hakları, Yurtta</a:t>
            </a:r>
            <a:r>
              <a:rPr lang="tr-TR" smtClean="0"/>
              <a:t>ş</a:t>
            </a:r>
            <a:r>
              <a:rPr lang="tr-TR" smtClean="0">
                <a:latin typeface="Euphemia" pitchFamily="34" charset="0"/>
              </a:rPr>
              <a:t>lık ve Demokrasi Dersi Ö</a:t>
            </a:r>
            <a:r>
              <a:rPr lang="tr-TR" smtClean="0"/>
              <a:t>ğ</a:t>
            </a:r>
            <a:r>
              <a:rPr lang="tr-TR" smtClean="0">
                <a:latin typeface="Euphemia" pitchFamily="34" charset="0"/>
              </a:rPr>
              <a:t>retim Programı</a:t>
            </a:r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 </a:t>
            </a:r>
            <a:r>
              <a:rPr spc="-40" dirty="0"/>
              <a:t>Yap</a:t>
            </a:r>
            <a:r>
              <a:rPr spc="-40" dirty="0">
                <a:latin typeface="Times New Roman"/>
                <a:cs typeface="Times New Roman"/>
              </a:rPr>
              <a:t>ı</a:t>
            </a:r>
            <a:r>
              <a:rPr spc="-40" dirty="0"/>
              <a:t>s</a:t>
            </a:r>
            <a:r>
              <a:rPr spc="-40" dirty="0">
                <a:latin typeface="Times New Roman"/>
                <a:cs typeface="Times New Roman"/>
              </a:rPr>
              <a:t>ı </a:t>
            </a:r>
            <a:r>
              <a:rPr spc="-5" dirty="0"/>
              <a:t>(Kazan</a:t>
            </a:r>
            <a:r>
              <a:rPr spc="-5" dirty="0">
                <a:latin typeface="Times New Roman"/>
                <a:cs typeface="Times New Roman"/>
              </a:rPr>
              <a:t>ı</a:t>
            </a:r>
            <a:r>
              <a:rPr spc="-5" dirty="0"/>
              <a:t>m </a:t>
            </a:r>
            <a:r>
              <a:rPr spc="-35" dirty="0"/>
              <a:t>ve </a:t>
            </a:r>
            <a:r>
              <a:rPr spc="-10" dirty="0"/>
              <a:t>Aç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klamalardaki</a:t>
            </a:r>
            <a:r>
              <a:rPr spc="225" dirty="0"/>
              <a:t> </a:t>
            </a:r>
            <a:r>
              <a:rPr spc="-10" dirty="0"/>
              <a:t>De</a:t>
            </a:r>
            <a:r>
              <a:rPr spc="-10" dirty="0">
                <a:latin typeface="Times New Roman"/>
                <a:cs typeface="Times New Roman"/>
              </a:rPr>
              <a:t>ğ</a:t>
            </a:r>
            <a:r>
              <a:rPr spc="-10" dirty="0"/>
              <a:t>i</a:t>
            </a:r>
            <a:r>
              <a:rPr spc="-10" dirty="0">
                <a:latin typeface="Times New Roman"/>
                <a:cs typeface="Times New Roman"/>
              </a:rPr>
              <a:t>ş</a:t>
            </a:r>
            <a:r>
              <a:rPr spc="-10" dirty="0"/>
              <a:t>iklikler)</a:t>
            </a:r>
          </a:p>
        </p:txBody>
      </p:sp>
      <p:sp>
        <p:nvSpPr>
          <p:cNvPr id="14338" name="object 3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4339" name="object 4"/>
          <p:cNvSpPr txBox="1">
            <a:spLocks noChangeArrowheads="1"/>
          </p:cNvSpPr>
          <p:nvPr/>
        </p:nvSpPr>
        <p:spPr bwMode="auto">
          <a:xfrm>
            <a:off x="2270125" y="1589088"/>
            <a:ext cx="7507288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538163">
              <a:lnSpc>
                <a:spcPts val="2163"/>
              </a:lnSpc>
              <a:tabLst>
                <a:tab pos="1327150" algn="l"/>
              </a:tabLst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Ayrıca 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kimi kazanımlarda de</a:t>
            </a:r>
            <a:r>
              <a:rPr lang="tr-TR" i="1">
                <a:solidFill>
                  <a:srgbClr val="514743"/>
                </a:solidFill>
              </a:rPr>
              <a:t>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</a:t>
            </a:r>
            <a:r>
              <a:rPr lang="tr-TR" i="1">
                <a:solidFill>
                  <a:srgbClr val="514743"/>
                </a:solidFill>
              </a:rPr>
              <a:t>ş</a:t>
            </a:r>
            <a:r>
              <a:rPr lang="tr-TR" sz="1900" i="1">
                <a:solidFill>
                  <a:srgbClr val="514743"/>
                </a:solidFill>
                <a:latin typeface="Euphemia" pitchFamily="34" charset="0"/>
              </a:rPr>
              <a:t>iklik yapılarak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, de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iklik sonrası 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u  kazanımlar	programa eklenmi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tir:</a:t>
            </a:r>
            <a:endParaRPr lang="tr-TR">
              <a:latin typeface="Euphemia" pitchFamily="34" charset="0"/>
            </a:endParaRPr>
          </a:p>
          <a:p>
            <a:pPr marL="12700" indent="538163">
              <a:tabLst>
                <a:tab pos="1327150" algn="l"/>
              </a:tabLst>
            </a:pPr>
            <a:endParaRPr lang="tr-TR">
              <a:latin typeface="Times New Roman" pitchFamily="18" charset="0"/>
              <a:cs typeface="Times New Roman" pitchFamily="18" charset="0"/>
            </a:endParaRPr>
          </a:p>
          <a:p>
            <a:pPr marL="12700" indent="538163">
              <a:spcBef>
                <a:spcPts val="50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Y4.3.2.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Adalet ve e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itlik kavramlarını birbiriyle ili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kili olarak açıklar.  </a:t>
            </a:r>
            <a:endParaRPr lang="tr-TR">
              <a:solidFill>
                <a:srgbClr val="514743"/>
              </a:solidFill>
            </a:endParaRPr>
          </a:p>
          <a:p>
            <a:pPr marL="12700" indent="538163">
              <a:spcBef>
                <a:spcPts val="50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Y4.3.3. </a:t>
            </a:r>
            <a:r>
              <a:rPr lang="tr-TR">
                <a:solidFill>
                  <a:srgbClr val="514743"/>
                </a:solidFill>
              </a:rPr>
              <a:t>İ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nsanların hak ve özgürlükler bakımından e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it oldu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unu bilir.</a:t>
            </a:r>
            <a:endParaRPr lang="tr-TR">
              <a:latin typeface="Euphemia" pitchFamily="34" charset="0"/>
            </a:endParaRPr>
          </a:p>
          <a:p>
            <a:pPr marL="12700" indent="538163">
              <a:lnSpc>
                <a:spcPts val="3238"/>
              </a:lnSpc>
              <a:spcBef>
                <a:spcPts val="288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Y4.5.3.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Kurallara uymanın toplumsal ahenge ve birlikte ya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amaya  olan katkısını de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erlendirir.</a:t>
            </a:r>
            <a:endParaRPr lang="tr-TR">
              <a:latin typeface="Euphemia" pitchFamily="34" charset="0"/>
            </a:endParaRPr>
          </a:p>
          <a:p>
            <a:pPr marL="12700" indent="538163">
              <a:spcBef>
                <a:spcPts val="788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Y4.5.4.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Kuralların uygulanmasına katkı sa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lar.</a:t>
            </a:r>
            <a:endParaRPr lang="tr-TR">
              <a:latin typeface="Euphemia" pitchFamily="34" charset="0"/>
            </a:endParaRPr>
          </a:p>
          <a:p>
            <a:pPr marL="12700" indent="538163">
              <a:lnSpc>
                <a:spcPts val="3238"/>
              </a:lnSpc>
              <a:spcBef>
                <a:spcPts val="288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Y4.6.3.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Devletin yurtta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larına kar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ı sorumluluklarını açıklar.  </a:t>
            </a:r>
            <a:r>
              <a:rPr lang="tr-TR">
                <a:solidFill>
                  <a:srgbClr val="514743"/>
                </a:solidFill>
              </a:rPr>
              <a:t>       </a:t>
            </a:r>
          </a:p>
          <a:p>
            <a:pPr marL="12700" indent="538163">
              <a:lnSpc>
                <a:spcPts val="3238"/>
              </a:lnSpc>
              <a:spcBef>
                <a:spcPts val="288"/>
              </a:spcBef>
              <a:tabLst>
                <a:tab pos="1327150" algn="l"/>
              </a:tabLst>
            </a:pPr>
            <a:r>
              <a:rPr lang="tr-TR" b="1">
                <a:solidFill>
                  <a:srgbClr val="514743"/>
                </a:solidFill>
                <a:latin typeface="Euphemia" pitchFamily="34" charset="0"/>
              </a:rPr>
              <a:t>Y4.6.4.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Yurtta</a:t>
            </a:r>
            <a:r>
              <a:rPr lang="tr-TR">
                <a:solidFill>
                  <a:srgbClr val="514743"/>
                </a:solidFill>
              </a:rPr>
              <a:t>ş  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olmanın sorumluluklarını açıklar.</a:t>
            </a:r>
            <a:endParaRPr lang="tr-TR">
              <a:latin typeface="Euphemia" pitchFamily="34" charset="0"/>
            </a:endParaRPr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/>
              <a:t>Program</a:t>
            </a:r>
            <a:r>
              <a:rPr spc="-10" dirty="0">
                <a:latin typeface="Times New Roman"/>
                <a:cs typeface="Times New Roman"/>
              </a:rPr>
              <a:t>ı</a:t>
            </a:r>
            <a:r>
              <a:rPr spc="-10" dirty="0"/>
              <a:t>n</a:t>
            </a:r>
            <a:r>
              <a:rPr spc="-85" dirty="0"/>
              <a:t> </a:t>
            </a:r>
            <a:r>
              <a:rPr spc="-40" dirty="0"/>
              <a:t>Yap</a:t>
            </a:r>
            <a:r>
              <a:rPr spc="-40" dirty="0">
                <a:latin typeface="Times New Roman"/>
                <a:cs typeface="Times New Roman"/>
              </a:rPr>
              <a:t>ı</a:t>
            </a:r>
            <a:r>
              <a:rPr spc="-40" dirty="0"/>
              <a:t>s</a:t>
            </a:r>
            <a:r>
              <a:rPr spc="-40" dirty="0">
                <a:latin typeface="Times New Roman"/>
                <a:cs typeface="Times New Roman"/>
              </a:rPr>
              <a:t>ı</a:t>
            </a:r>
          </a:p>
        </p:txBody>
      </p:sp>
      <p:sp>
        <p:nvSpPr>
          <p:cNvPr id="15362" name="object 3"/>
          <p:cNvSpPr>
            <a:spLocks noChangeArrowheads="1"/>
          </p:cNvSpPr>
          <p:nvPr/>
        </p:nvSpPr>
        <p:spPr bwMode="auto">
          <a:xfrm>
            <a:off x="26988" y="5792788"/>
            <a:ext cx="954087" cy="9556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tr-TR">
              <a:latin typeface="Calibri" pitchFamily="34" charset="0"/>
            </a:endParaRPr>
          </a:p>
        </p:txBody>
      </p:sp>
      <p:sp>
        <p:nvSpPr>
          <p:cNvPr id="15363" name="object 4"/>
          <p:cNvSpPr txBox="1">
            <a:spLocks noChangeArrowheads="1"/>
          </p:cNvSpPr>
          <p:nvPr/>
        </p:nvSpPr>
        <p:spPr bwMode="auto">
          <a:xfrm>
            <a:off x="1746250" y="1787525"/>
            <a:ext cx="7281863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tr-TR">
                <a:solidFill>
                  <a:srgbClr val="514743"/>
                </a:solidFill>
                <a:latin typeface="Euphemia" pitchFamily="34" charset="0"/>
              </a:rPr>
              <a:t>Ayrıca,</a:t>
            </a:r>
            <a:endParaRPr lang="tr-TR">
              <a:latin typeface="Euphemia" pitchFamily="34" charset="0"/>
            </a:endParaRPr>
          </a:p>
          <a:p>
            <a:pPr marL="12700"/>
            <a:endParaRPr lang="tr-TR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20000"/>
              </a:lnSpc>
              <a:spcBef>
                <a:spcPts val="1575"/>
              </a:spcBef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Programda ö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renme alanları ve  kazanımları göz önünde  bulundurularak Sosyal Bilgiler dersi  ile ili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kilendirmenin gere</a:t>
            </a:r>
            <a:r>
              <a:rPr lang="tr-TR">
                <a:solidFill>
                  <a:srgbClr val="514743"/>
                </a:solidFill>
              </a:rPr>
              <a:t>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i  vurgulanmı</a:t>
            </a:r>
            <a:r>
              <a:rPr lang="tr-TR">
                <a:solidFill>
                  <a:srgbClr val="514743"/>
                </a:solidFill>
              </a:rPr>
              <a:t>ş</a:t>
            </a:r>
            <a:r>
              <a:rPr lang="tr-TR">
                <a:solidFill>
                  <a:srgbClr val="514743"/>
                </a:solidFill>
                <a:latin typeface="Euphemia" pitchFamily="34" charset="0"/>
              </a:rPr>
              <a:t>tır.</a:t>
            </a:r>
            <a:endParaRPr lang="tr-TR">
              <a:latin typeface="Euphemia" pitchFamily="34" charset="0"/>
            </a:endParaRPr>
          </a:p>
          <a:p>
            <a:pPr marL="12700">
              <a:spcBef>
                <a:spcPts val="50"/>
              </a:spcBef>
            </a:pPr>
            <a:endParaRPr lang="tr-TR" sz="15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20000"/>
              </a:lnSpc>
            </a:pPr>
            <a:r>
              <a:rPr lang="tr-TR">
                <a:solidFill>
                  <a:srgbClr val="514743"/>
                </a:solidFill>
                <a:latin typeface="Euphemia" pitchFamily="34" charset="0"/>
              </a:rPr>
              <a:t>Program 4. Sınıf Sosyal Bilgiler,  Türkçe, Matematik ile Din Kültürü ve  Ahlak Bilgisi derslerinin  programlarındaki kazanımlarla  bütünlük arz etmektedir.</a:t>
            </a:r>
            <a:endParaRPr lang="tr-TR">
              <a:latin typeface="Euphemia" pitchFamily="34" charset="0"/>
            </a:endParaRPr>
          </a:p>
        </p:txBody>
      </p:sp>
      <p:sp>
        <p:nvSpPr>
          <p:cNvPr id="15364" name="object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12700"/>
            <a:r>
              <a:rPr lang="tr-TR" smtClean="0"/>
              <a:t>İ</a:t>
            </a:r>
            <a:r>
              <a:rPr lang="tr-TR" smtClean="0">
                <a:latin typeface="Euphemia" pitchFamily="34" charset="0"/>
              </a:rPr>
              <a:t>nsan Hakları, Yurtta</a:t>
            </a:r>
            <a:r>
              <a:rPr lang="tr-TR" smtClean="0"/>
              <a:t>ş</a:t>
            </a:r>
            <a:r>
              <a:rPr lang="tr-TR" smtClean="0">
                <a:latin typeface="Euphemia" pitchFamily="34" charset="0"/>
              </a:rPr>
              <a:t>lık ve Demokrasi Dersi Ö</a:t>
            </a:r>
            <a:r>
              <a:rPr lang="tr-TR" smtClean="0"/>
              <a:t>ğ</a:t>
            </a:r>
            <a:r>
              <a:rPr lang="tr-TR" smtClean="0">
                <a:latin typeface="Euphemia" pitchFamily="34" charset="0"/>
              </a:rPr>
              <a:t>retim Programı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152400" y="5638800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377</Words>
  <Application>Microsoft Office PowerPoint</Application>
  <PresentationFormat>Custom</PresentationFormat>
  <Paragraphs>83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Euphemia</vt:lpstr>
      <vt:lpstr>Times New Roman</vt:lpstr>
      <vt:lpstr>Plantagenet Cherokee</vt:lpstr>
      <vt:lpstr>Wingdings</vt:lpstr>
      <vt:lpstr>Office Theme</vt:lpstr>
      <vt:lpstr>Slayt 1</vt:lpstr>
      <vt:lpstr>Programın Temel Felsefesi ve Genel Amaçları</vt:lpstr>
      <vt:lpstr>Değerler Eğitimi</vt:lpstr>
      <vt:lpstr>Değerler Eğitimi</vt:lpstr>
      <vt:lpstr>Programın Yapısı</vt:lpstr>
      <vt:lpstr>Programın Yapısı</vt:lpstr>
      <vt:lpstr>Programın Yapısı (Kazanım ve Açıklamalardaki Değişiklikler)</vt:lpstr>
      <vt:lpstr>Programın Yapısı (Kazanım ve Açıklamalardaki Değişiklikler)</vt:lpstr>
      <vt:lpstr>Programın Yapısı</vt:lpstr>
      <vt:lpstr>TEŞEKKÜRLER…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Bilişim teknolojileri ve yazılım dersi öğretim programı</dc:title>
  <dc:creator>pc</dc:creator>
  <cp:lastModifiedBy>Casper</cp:lastModifiedBy>
  <cp:revision>7</cp:revision>
  <dcterms:created xsi:type="dcterms:W3CDTF">2017-06-12T21:07:54Z</dcterms:created>
  <dcterms:modified xsi:type="dcterms:W3CDTF">2017-06-22T10:53:50Z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2017-06-12T00:00:00Z</vt:filetime>
  </property>
</Properties>
</file>