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76" r:id="rId4"/>
    <p:sldId id="277" r:id="rId5"/>
    <p:sldId id="258" r:id="rId6"/>
    <p:sldId id="260" r:id="rId7"/>
    <p:sldId id="257" r:id="rId8"/>
    <p:sldId id="262" r:id="rId9"/>
    <p:sldId id="263" r:id="rId10"/>
    <p:sldId id="265" r:id="rId11"/>
    <p:sldId id="269" r:id="rId12"/>
    <p:sldId id="266" r:id="rId13"/>
    <p:sldId id="267" r:id="rId14"/>
    <p:sldId id="268" r:id="rId15"/>
    <p:sldId id="270" r:id="rId16"/>
    <p:sldId id="274" r:id="rId17"/>
    <p:sldId id="275" r:id="rId18"/>
    <p:sldId id="272" r:id="rId19"/>
    <p:sldId id="273"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1656"/>
    <a:srgbClr val="DD79D1"/>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DA94181-F1C7-4D2A-9F63-B36F50A7971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D60C290-0C9E-4B19-84C7-EAF6BFA52D49}" type="datetimeFigureOut">
              <a:rPr lang="tr-TR" smtClean="0"/>
              <a:pPr/>
              <a:t>26.08.2017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EDA94181-F1C7-4D2A-9F63-B36F50A79714}"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60C290-0C9E-4B19-84C7-EAF6BFA52D49}" type="datetimeFigureOut">
              <a:rPr lang="tr-TR" smtClean="0"/>
              <a:pPr/>
              <a:t>26.08.2017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DA94181-F1C7-4D2A-9F63-B36F50A79714}"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t="54000" r="-25000" b="-15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0C290-0C9E-4B19-84C7-EAF6BFA52D49}" type="datetimeFigureOut">
              <a:rPr lang="tr-TR" smtClean="0"/>
              <a:pPr/>
              <a:t>26.08.2017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94181-F1C7-4D2A-9F63-B36F50A7971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29058" y="428604"/>
            <a:ext cx="1087338" cy="1087338"/>
          </a:xfrm>
          <a:prstGeom prst="rect">
            <a:avLst/>
          </a:prstGeom>
        </p:spPr>
      </p:pic>
      <p:sp>
        <p:nvSpPr>
          <p:cNvPr id="6" name="5 Başlık"/>
          <p:cNvSpPr>
            <a:spLocks noGrp="1"/>
          </p:cNvSpPr>
          <p:nvPr>
            <p:ph type="ctrTitle"/>
          </p:nvPr>
        </p:nvSpPr>
        <p:spPr/>
        <p:txBody>
          <a:bodyPr>
            <a:normAutofit fontScale="90000"/>
          </a:bodyPr>
          <a:lstStyle/>
          <a:p>
            <a:pPr algn="ctr"/>
            <a:r>
              <a:rPr lang="tr-TR" b="1" dirty="0" smtClean="0">
                <a:solidFill>
                  <a:schemeClr val="bg1"/>
                </a:solidFill>
                <a:latin typeface="Times New Roman" panose="02020603050405020304" pitchFamily="18" charset="0"/>
                <a:cs typeface="Times New Roman" panose="02020603050405020304" pitchFamily="18" charset="0"/>
              </a:rPr>
              <a:t/>
            </a:r>
            <a:br>
              <a:rPr lang="tr-TR" b="1" dirty="0" smtClean="0">
                <a:solidFill>
                  <a:schemeClr val="bg1"/>
                </a:solidFill>
                <a:latin typeface="Times New Roman" panose="02020603050405020304" pitchFamily="18" charset="0"/>
                <a:cs typeface="Times New Roman" panose="02020603050405020304" pitchFamily="18" charset="0"/>
              </a:rPr>
            </a:br>
            <a:r>
              <a:rPr lang="tr-TR" dirty="0" smtClean="0">
                <a:solidFill>
                  <a:schemeClr val="bg1"/>
                </a:solidFill>
                <a:latin typeface="Times New Roman" panose="02020603050405020304" pitchFamily="18" charset="0"/>
                <a:cs typeface="Times New Roman" panose="02020603050405020304" pitchFamily="18" charset="0"/>
              </a:rPr>
              <a:t/>
            </a:r>
            <a:br>
              <a:rPr lang="tr-TR" dirty="0" smtClean="0">
                <a:solidFill>
                  <a:schemeClr val="bg1"/>
                </a:solidFill>
                <a:latin typeface="Times New Roman" panose="02020603050405020304" pitchFamily="18" charset="0"/>
                <a:cs typeface="Times New Roman" panose="02020603050405020304" pitchFamily="18" charset="0"/>
              </a:rPr>
            </a:br>
            <a:r>
              <a:rPr lang="tr-TR" sz="2200" dirty="0" smtClean="0">
                <a:solidFill>
                  <a:schemeClr val="bg1"/>
                </a:solidFill>
                <a:latin typeface="Times New Roman" panose="02020603050405020304" pitchFamily="18" charset="0"/>
                <a:cs typeface="Times New Roman" panose="02020603050405020304" pitchFamily="18" charset="0"/>
              </a:rPr>
              <a:t/>
            </a:r>
            <a:br>
              <a:rPr lang="tr-TR" sz="2200" dirty="0" smtClean="0">
                <a:solidFill>
                  <a:schemeClr val="bg1"/>
                </a:solidFill>
                <a:latin typeface="Times New Roman" panose="02020603050405020304" pitchFamily="18" charset="0"/>
                <a:cs typeface="Times New Roman" panose="02020603050405020304" pitchFamily="18" charset="0"/>
              </a:rPr>
            </a:br>
            <a:r>
              <a:rPr lang="tr-TR" sz="2700" b="1" dirty="0" smtClean="0">
                <a:solidFill>
                  <a:schemeClr val="bg1"/>
                </a:solidFill>
                <a:latin typeface="Times New Roman" panose="02020603050405020304" pitchFamily="18" charset="0"/>
                <a:cs typeface="Times New Roman" panose="02020603050405020304" pitchFamily="18" charset="0"/>
              </a:rPr>
              <a:t>T.C.</a:t>
            </a:r>
            <a:br>
              <a:rPr lang="tr-TR" sz="2700" b="1" dirty="0" smtClean="0">
                <a:solidFill>
                  <a:schemeClr val="bg1"/>
                </a:solidFill>
                <a:latin typeface="Times New Roman" panose="02020603050405020304" pitchFamily="18" charset="0"/>
                <a:cs typeface="Times New Roman" panose="02020603050405020304" pitchFamily="18" charset="0"/>
              </a:rPr>
            </a:br>
            <a:r>
              <a:rPr lang="tr-TR" sz="2700" b="1" dirty="0" smtClean="0">
                <a:solidFill>
                  <a:schemeClr val="bg1"/>
                </a:solidFill>
                <a:latin typeface="Times New Roman" panose="02020603050405020304" pitchFamily="18" charset="0"/>
                <a:cs typeface="Times New Roman" panose="02020603050405020304" pitchFamily="18" charset="0"/>
              </a:rPr>
              <a:t>MİLLİ EĞİTİM BAKANLIĞI</a:t>
            </a:r>
            <a:r>
              <a:rPr lang="en-US" b="1" dirty="0" smtClean="0">
                <a:solidFill>
                  <a:schemeClr val="bg1"/>
                </a:solidFill>
                <a:latin typeface="Times New Roman" panose="02020603050405020304" pitchFamily="18" charset="0"/>
                <a:cs typeface="Times New Roman" panose="02020603050405020304" pitchFamily="18" charset="0"/>
              </a:rPr>
              <a:t/>
            </a:r>
            <a:br>
              <a:rPr lang="en-US" b="1" dirty="0" smtClean="0">
                <a:solidFill>
                  <a:schemeClr val="bg1"/>
                </a:solidFill>
                <a:latin typeface="Times New Roman" panose="02020603050405020304" pitchFamily="18" charset="0"/>
                <a:cs typeface="Times New Roman" panose="02020603050405020304" pitchFamily="18" charset="0"/>
              </a:rPr>
            </a:br>
            <a:endParaRPr lang="tr-TR" dirty="0"/>
          </a:p>
        </p:txBody>
      </p:sp>
      <p:sp>
        <p:nvSpPr>
          <p:cNvPr id="7" name="6 Alt Başlık"/>
          <p:cNvSpPr>
            <a:spLocks noGrp="1"/>
          </p:cNvSpPr>
          <p:nvPr>
            <p:ph type="subTitle" idx="1"/>
          </p:nvPr>
        </p:nvSpPr>
        <p:spPr>
          <a:xfrm>
            <a:off x="533400" y="3228536"/>
            <a:ext cx="8610600" cy="3200860"/>
          </a:xfrm>
        </p:spPr>
        <p:txBody>
          <a:bodyPr>
            <a:normAutofit fontScale="25000" lnSpcReduction="20000"/>
          </a:bodyPr>
          <a:lstStyle/>
          <a:p>
            <a:pPr algn="ctr"/>
            <a:r>
              <a:rPr lang="tr-TR" sz="17600" b="1" dirty="0" smtClean="0">
                <a:solidFill>
                  <a:schemeClr val="bg1"/>
                </a:solidFill>
                <a:latin typeface="Times New Roman" panose="02020603050405020304" pitchFamily="18" charset="0"/>
                <a:cs typeface="Times New Roman" panose="02020603050405020304" pitchFamily="18" charset="0"/>
              </a:rPr>
              <a:t>Müzik Dersi </a:t>
            </a:r>
          </a:p>
          <a:p>
            <a:pPr algn="ctr"/>
            <a:r>
              <a:rPr lang="tr-TR" sz="17600" b="1" dirty="0" smtClean="0">
                <a:solidFill>
                  <a:schemeClr val="bg1"/>
                </a:solidFill>
                <a:latin typeface="Times New Roman" panose="02020603050405020304" pitchFamily="18" charset="0"/>
                <a:cs typeface="Times New Roman" panose="02020603050405020304" pitchFamily="18" charset="0"/>
              </a:rPr>
              <a:t>Öğretim </a:t>
            </a:r>
            <a:r>
              <a:rPr lang="tr-TR" sz="17600" b="1" dirty="0" smtClean="0">
                <a:solidFill>
                  <a:schemeClr val="bg1"/>
                </a:solidFill>
                <a:latin typeface="Times New Roman" panose="02020603050405020304" pitchFamily="18" charset="0"/>
                <a:cs typeface="Times New Roman" panose="02020603050405020304" pitchFamily="18" charset="0"/>
              </a:rPr>
              <a:t>Programı</a:t>
            </a:r>
          </a:p>
          <a:p>
            <a:pPr algn="ctr"/>
            <a:r>
              <a:rPr lang="tr-TR" sz="17600" b="1" dirty="0" smtClean="0">
                <a:solidFill>
                  <a:schemeClr val="bg1"/>
                </a:solidFill>
                <a:latin typeface="Times New Roman" panose="02020603050405020304" pitchFamily="18" charset="0"/>
                <a:cs typeface="Times New Roman" panose="02020603050405020304" pitchFamily="18" charset="0"/>
              </a:rPr>
              <a:t>Tanıtım Sunusu</a:t>
            </a:r>
            <a:endParaRPr lang="tr-TR" sz="17600" b="1" dirty="0" smtClean="0">
              <a:solidFill>
                <a:schemeClr val="bg1"/>
              </a:solidFill>
              <a:latin typeface="Times New Roman" panose="02020603050405020304" pitchFamily="18" charset="0"/>
              <a:cs typeface="Times New Roman" panose="02020603050405020304" pitchFamily="18" charset="0"/>
            </a:endParaRPr>
          </a:p>
          <a:p>
            <a:pPr algn="ctr"/>
            <a:r>
              <a:rPr lang="tr-TR" sz="17600" b="1" dirty="0" smtClean="0">
                <a:solidFill>
                  <a:schemeClr val="bg1"/>
                </a:solidFill>
                <a:latin typeface="Times New Roman" panose="02020603050405020304" pitchFamily="18" charset="0"/>
                <a:cs typeface="Times New Roman" panose="02020603050405020304" pitchFamily="18" charset="0"/>
              </a:rPr>
              <a:t>2017</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928802"/>
          </a:xfrm>
          <a:solidFill>
            <a:schemeClr val="accent1">
              <a:lumMod val="20000"/>
              <a:lumOff val="80000"/>
            </a:schemeClr>
          </a:solidFill>
        </p:spPr>
        <p:txBody>
          <a:bodyPr>
            <a:noAutofit/>
          </a:bodyPr>
          <a:lstStyle/>
          <a:p>
            <a:pPr algn="ct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bg1"/>
                </a:solidFill>
                <a:latin typeface="Times New Roman" panose="02020603050405020304" pitchFamily="18" charset="0"/>
                <a:cs typeface="Times New Roman" panose="02020603050405020304" pitchFamily="18" charset="0"/>
              </a:rPr>
              <a:t>2006 Müzik Öğretim Programı</a:t>
            </a:r>
            <a:br>
              <a:rPr lang="tr-TR" sz="4000" b="1" dirty="0" smtClean="0">
                <a:solidFill>
                  <a:schemeClr val="bg1"/>
                </a:solidFill>
                <a:latin typeface="Times New Roman" panose="02020603050405020304" pitchFamily="18" charset="0"/>
                <a:cs typeface="Times New Roman" panose="02020603050405020304" pitchFamily="18" charset="0"/>
              </a:rPr>
            </a:br>
            <a:r>
              <a:rPr lang="tr-TR" sz="4000" b="1" dirty="0" smtClean="0">
                <a:solidFill>
                  <a:schemeClr val="bg1"/>
                </a:solidFill>
                <a:latin typeface="Times New Roman" panose="02020603050405020304" pitchFamily="18" charset="0"/>
                <a:cs typeface="Times New Roman" panose="02020603050405020304" pitchFamily="18" charset="0"/>
              </a:rPr>
              <a:t> Değiştirilen Kazanım Örneği</a:t>
            </a:r>
            <a:r>
              <a:rPr lang="tr-TR" sz="5400" b="1" dirty="0" smtClean="0">
                <a:solidFill>
                  <a:schemeClr val="bg1"/>
                </a:solidFill>
                <a:latin typeface="Times New Roman" panose="02020603050405020304" pitchFamily="18" charset="0"/>
                <a:cs typeface="Times New Roman" panose="02020603050405020304" pitchFamily="18" charset="0"/>
              </a:rPr>
              <a:t/>
            </a:r>
            <a:br>
              <a:rPr lang="tr-TR" sz="5400" b="1" dirty="0" smtClean="0">
                <a:solidFill>
                  <a:schemeClr val="bg1"/>
                </a:solidFill>
                <a:latin typeface="Times New Roman" panose="02020603050405020304" pitchFamily="18" charset="0"/>
                <a:cs typeface="Times New Roman" panose="02020603050405020304" pitchFamily="18" charset="0"/>
              </a:rPr>
            </a:br>
            <a:endParaRPr lang="tr-TR" dirty="0"/>
          </a:p>
        </p:txBody>
      </p:sp>
      <p:sp>
        <p:nvSpPr>
          <p:cNvPr id="3" name="2 İçerik Yer Tutucusu"/>
          <p:cNvSpPr>
            <a:spLocks noGrp="1"/>
          </p:cNvSpPr>
          <p:nvPr>
            <p:ph idx="1"/>
          </p:nvPr>
        </p:nvSpPr>
        <p:spPr>
          <a:xfrm>
            <a:off x="428596" y="1857364"/>
            <a:ext cx="8229600" cy="4752988"/>
          </a:xfrm>
        </p:spPr>
        <p:txBody>
          <a:bodyPr/>
          <a:lstStyle/>
          <a:p>
            <a:pPr>
              <a:buNone/>
            </a:pPr>
            <a:r>
              <a:rPr lang="tr-TR" sz="2800" b="1" dirty="0" smtClean="0">
                <a:latin typeface="Times New Roman" panose="02020603050405020304" pitchFamily="18" charset="0"/>
                <a:cs typeface="Times New Roman" panose="02020603050405020304" pitchFamily="18" charset="0"/>
              </a:rPr>
              <a:t>2006 Müzik Öğretim Programı 2.Sınıf Kazanımı</a:t>
            </a:r>
          </a:p>
          <a:p>
            <a:pPr>
              <a:buNone/>
            </a:pPr>
            <a:endParaRPr lang="tr-TR" sz="2800" b="1" dirty="0" smtClean="0">
              <a:latin typeface="Times New Roman" panose="02020603050405020304" pitchFamily="18" charset="0"/>
              <a:cs typeface="Times New Roman" panose="02020603050405020304" pitchFamily="18" charset="0"/>
            </a:endParaRPr>
          </a:p>
          <a:p>
            <a:pPr>
              <a:buNone/>
            </a:pPr>
            <a:r>
              <a:rPr lang="tr-TR" sz="2800" b="1" dirty="0" smtClean="0">
                <a:latin typeface="Times New Roman" panose="02020603050405020304" pitchFamily="18" charset="0"/>
                <a:cs typeface="Times New Roman" panose="02020603050405020304" pitchFamily="18" charset="0"/>
              </a:rPr>
              <a:t>A.4.</a:t>
            </a:r>
            <a:r>
              <a:rPr lang="tr-TR" sz="2800" dirty="0" smtClean="0">
                <a:latin typeface="Times New Roman" panose="02020603050405020304" pitchFamily="18" charset="0"/>
                <a:cs typeface="Times New Roman" panose="02020603050405020304" pitchFamily="18" charset="0"/>
              </a:rPr>
              <a:t> Öğrendiği müziklere yarattığı basit ritim çalgılarıyla eşlik eder. </a:t>
            </a:r>
            <a:br>
              <a:rPr lang="tr-TR" sz="2800" dirty="0" smtClean="0">
                <a:latin typeface="Times New Roman" panose="02020603050405020304" pitchFamily="18" charset="0"/>
                <a:cs typeface="Times New Roman" panose="02020603050405020304" pitchFamily="18" charset="0"/>
              </a:rPr>
            </a:br>
            <a:endParaRPr lang="tr-TR" sz="2800" dirty="0" smtClean="0">
              <a:latin typeface="Times New Roman" panose="02020603050405020304" pitchFamily="18" charset="0"/>
              <a:cs typeface="Times New Roman" panose="02020603050405020304" pitchFamily="18" charset="0"/>
            </a:endParaRPr>
          </a:p>
          <a:p>
            <a:pPr>
              <a:buNone/>
            </a:pPr>
            <a:r>
              <a:rPr lang="tr-TR" sz="2800" b="1" dirty="0" smtClean="0">
                <a:latin typeface="Times New Roman" panose="02020603050405020304" pitchFamily="18" charset="0"/>
                <a:cs typeface="Times New Roman" panose="02020603050405020304" pitchFamily="18" charset="0"/>
              </a:rPr>
              <a:t>Açıklama: </a:t>
            </a:r>
            <a:r>
              <a:rPr lang="tr-TR" sz="2800" dirty="0" smtClean="0">
                <a:latin typeface="Times New Roman" panose="02020603050405020304" pitchFamily="18" charset="0"/>
                <a:cs typeface="Times New Roman" panose="02020603050405020304" pitchFamily="18" charset="0"/>
              </a:rPr>
              <a:t>2. Sınıf düzeyinde öğrencilerin </a:t>
            </a:r>
            <a:r>
              <a:rPr lang="tr-TR" sz="2800" dirty="0" err="1" smtClean="0">
                <a:latin typeface="Times New Roman" panose="02020603050405020304" pitchFamily="18" charset="0"/>
                <a:cs typeface="Times New Roman" panose="02020603050405020304" pitchFamily="18" charset="0"/>
              </a:rPr>
              <a:t>psiko</a:t>
            </a:r>
            <a:r>
              <a:rPr lang="tr-TR" sz="2800" dirty="0" smtClean="0">
                <a:latin typeface="Times New Roman" panose="02020603050405020304" pitchFamily="18" charset="0"/>
                <a:cs typeface="Times New Roman" panose="02020603050405020304" pitchFamily="18" charset="0"/>
              </a:rPr>
              <a:t>-motor becerileri yeterince gelişmediği ve yaratıcı hayal gücü yetisinin tam oturmaması nedeniyle ilgili kazanım gelecek sınıf düzeylerinde kullanılmak üzere çıkarıldı. </a:t>
            </a:r>
          </a:p>
          <a:p>
            <a:endParaRPr lang="tr-TR" dirty="0"/>
          </a:p>
        </p:txBody>
      </p:sp>
      <p:pic>
        <p:nvPicPr>
          <p:cNvPr id="3074" name="Picture 2" descr="C:\Users\Enes\Desktop\New folder\indir.jpg"/>
          <p:cNvPicPr>
            <a:picLocks noChangeAspect="1" noChangeArrowheads="1"/>
          </p:cNvPicPr>
          <p:nvPr/>
        </p:nvPicPr>
        <p:blipFill>
          <a:blip r:embed="rId2"/>
          <a:srcRect/>
          <a:stretch>
            <a:fillRect/>
          </a:stretch>
        </p:blipFill>
        <p:spPr bwMode="auto">
          <a:xfrm>
            <a:off x="1" y="505155"/>
            <a:ext cx="1142976" cy="1137896"/>
          </a:xfrm>
          <a:prstGeom prst="rect">
            <a:avLst/>
          </a:prstGeom>
          <a:noFill/>
        </p:spPr>
      </p:pic>
      <p:pic>
        <p:nvPicPr>
          <p:cNvPr id="3075" name="Picture 3" descr="C:\Users\Enes\Desktop\New folder\indir.jpg"/>
          <p:cNvPicPr>
            <a:picLocks noChangeAspect="1" noChangeArrowheads="1"/>
          </p:cNvPicPr>
          <p:nvPr/>
        </p:nvPicPr>
        <p:blipFill>
          <a:blip r:embed="rId2"/>
          <a:srcRect/>
          <a:stretch>
            <a:fillRect/>
          </a:stretch>
        </p:blipFill>
        <p:spPr bwMode="auto">
          <a:xfrm>
            <a:off x="7929586" y="571480"/>
            <a:ext cx="1214414" cy="101840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285860"/>
          </a:xfrm>
          <a:solidFill>
            <a:schemeClr val="accent1">
              <a:lumMod val="20000"/>
              <a:lumOff val="80000"/>
            </a:schemeClr>
          </a:solidFill>
        </p:spPr>
        <p:txBody>
          <a:bodyPr>
            <a:normAutofit fontScale="90000"/>
          </a:bodyPr>
          <a:lstStyle/>
          <a:p>
            <a:r>
              <a:rPr lang="tr-TR" sz="3600" b="1" dirty="0" smtClean="0">
                <a:solidFill>
                  <a:schemeClr val="bg1"/>
                </a:solidFill>
                <a:latin typeface="Times New Roman" panose="02020603050405020304" pitchFamily="18" charset="0"/>
                <a:cs typeface="Times New Roman" panose="02020603050405020304" pitchFamily="18" charset="0"/>
              </a:rPr>
              <a:t>2017 Müzik Öğretim Programı Kazanım Örnekleri</a:t>
            </a:r>
            <a:r>
              <a:rPr lang="tr-TR" sz="5400" b="1" dirty="0" smtClean="0">
                <a:solidFill>
                  <a:schemeClr val="bg1"/>
                </a:solidFill>
                <a:latin typeface="Times New Roman" panose="02020603050405020304" pitchFamily="18" charset="0"/>
                <a:cs typeface="Times New Roman" panose="02020603050405020304" pitchFamily="18" charset="0"/>
              </a:rPr>
              <a:t/>
            </a:r>
            <a:br>
              <a:rPr lang="tr-TR" sz="5400" b="1" dirty="0" smtClean="0">
                <a:solidFill>
                  <a:schemeClr val="bg1"/>
                </a:solidFill>
                <a:latin typeface="Times New Roman" panose="02020603050405020304" pitchFamily="18" charset="0"/>
                <a:cs typeface="Times New Roman" panose="02020603050405020304" pitchFamily="18" charset="0"/>
              </a:rPr>
            </a:br>
            <a:endParaRPr lang="tr-TR" dirty="0">
              <a:solidFill>
                <a:schemeClr val="bg1"/>
              </a:solidFill>
            </a:endParaRPr>
          </a:p>
        </p:txBody>
      </p:sp>
      <p:sp>
        <p:nvSpPr>
          <p:cNvPr id="3" name="2 İçerik Yer Tutucusu"/>
          <p:cNvSpPr>
            <a:spLocks noGrp="1"/>
          </p:cNvSpPr>
          <p:nvPr>
            <p:ph idx="1"/>
          </p:nvPr>
        </p:nvSpPr>
        <p:spPr>
          <a:xfrm>
            <a:off x="457200" y="1142984"/>
            <a:ext cx="8229600" cy="5357850"/>
          </a:xfrm>
        </p:spPr>
        <p:txBody>
          <a:bodyPr>
            <a:normAutofit lnSpcReduction="10000"/>
          </a:bodyPr>
          <a:lstStyle/>
          <a:p>
            <a:pPr>
              <a:buNone/>
            </a:pPr>
            <a:endParaRPr lang="tr-TR" sz="2800" b="1" dirty="0" smtClean="0">
              <a:latin typeface="Times New Roman" panose="02020603050405020304" pitchFamily="18" charset="0"/>
              <a:cs typeface="Times New Roman" panose="02020603050405020304" pitchFamily="18" charset="0"/>
            </a:endParaRPr>
          </a:p>
          <a:p>
            <a:pPr>
              <a:buNone/>
            </a:pPr>
            <a:r>
              <a:rPr lang="tr-TR" sz="2800" b="1" dirty="0" smtClean="0">
                <a:latin typeface="Times New Roman" panose="02020603050405020304" pitchFamily="18" charset="0"/>
                <a:cs typeface="Times New Roman" panose="02020603050405020304" pitchFamily="18" charset="0"/>
              </a:rPr>
              <a:t>2017 Müzik Öğretim Programı 1.Sınıf Kazanımı</a:t>
            </a:r>
          </a:p>
          <a:p>
            <a:pPr>
              <a:buNone/>
            </a:pPr>
            <a:endParaRPr lang="tr-TR" sz="2800" b="1" dirty="0" smtClean="0">
              <a:latin typeface="Times New Roman" panose="02020603050405020304" pitchFamily="18" charset="0"/>
              <a:cs typeface="Times New Roman" panose="02020603050405020304" pitchFamily="18" charset="0"/>
            </a:endParaRPr>
          </a:p>
          <a:p>
            <a:pPr>
              <a:buNone/>
            </a:pPr>
            <a:r>
              <a:rPr lang="tr-TR" sz="2800" b="1" dirty="0" smtClean="0">
                <a:latin typeface="Times New Roman" panose="02020603050405020304" pitchFamily="18" charset="0"/>
                <a:cs typeface="Times New Roman" panose="02020603050405020304" pitchFamily="18" charset="0"/>
              </a:rPr>
              <a:t>Mü.1.A.5. Çevresinde kullanılan çalgıları tanır.</a:t>
            </a:r>
            <a:br>
              <a:rPr lang="tr-TR" sz="2800" b="1" dirty="0" smtClean="0">
                <a:latin typeface="Times New Roman" panose="02020603050405020304" pitchFamily="18" charset="0"/>
                <a:cs typeface="Times New Roman" panose="02020603050405020304" pitchFamily="18" charset="0"/>
              </a:rPr>
            </a:br>
            <a:r>
              <a:rPr lang="tr-TR" sz="2800" i="1" dirty="0" smtClean="0">
                <a:latin typeface="Times New Roman" panose="02020603050405020304" pitchFamily="18" charset="0"/>
                <a:cs typeface="Times New Roman" panose="02020603050405020304" pitchFamily="18" charset="0"/>
              </a:rPr>
              <a:t>Sınıfında, okulunda, konser etkinliklerinde ve evinde kullanılan çalgıların (bağlama, kaval, </a:t>
            </a:r>
            <a:r>
              <a:rPr lang="tr-TR" sz="2800" i="1" dirty="0" err="1" smtClean="0">
                <a:latin typeface="Times New Roman" panose="02020603050405020304" pitchFamily="18" charset="0"/>
                <a:cs typeface="Times New Roman" panose="02020603050405020304" pitchFamily="18" charset="0"/>
              </a:rPr>
              <a:t>ud</a:t>
            </a:r>
            <a:r>
              <a:rPr lang="tr-TR" sz="2800" i="1" dirty="0" smtClean="0">
                <a:latin typeface="Times New Roman" panose="02020603050405020304" pitchFamily="18" charset="0"/>
                <a:cs typeface="Times New Roman" panose="02020603050405020304" pitchFamily="18" charset="0"/>
              </a:rPr>
              <a:t>, davul, zurna,kemençe, flüt, kaşık, zil vb.) isimleri ve ses tınıları vurgulanır</a:t>
            </a:r>
            <a:r>
              <a:rPr lang="tr-TR" sz="2800" dirty="0" smtClean="0">
                <a:latin typeface="Times New Roman" panose="02020603050405020304" pitchFamily="18" charset="0"/>
                <a:cs typeface="Times New Roman" panose="02020603050405020304" pitchFamily="18" charset="0"/>
              </a:rPr>
              <a:t>.</a:t>
            </a:r>
          </a:p>
          <a:p>
            <a:pPr>
              <a:buNone/>
            </a:pPr>
            <a:r>
              <a:rPr lang="tr-TR" sz="2800" dirty="0" smtClean="0">
                <a:latin typeface="Times New Roman" panose="02020603050405020304" pitchFamily="18" charset="0"/>
                <a:cs typeface="Times New Roman" panose="02020603050405020304" pitchFamily="18" charset="0"/>
              </a:rPr>
              <a:t/>
            </a:r>
            <a:br>
              <a:rPr lang="tr-TR" sz="2800" dirty="0" smtClean="0">
                <a:latin typeface="Times New Roman" panose="02020603050405020304" pitchFamily="18" charset="0"/>
                <a:cs typeface="Times New Roman" panose="02020603050405020304" pitchFamily="18" charset="0"/>
              </a:rPr>
            </a:br>
            <a:r>
              <a:rPr lang="tr-TR" sz="2800" b="1" i="1" u="sng" dirty="0" smtClean="0">
                <a:latin typeface="Times New Roman" panose="02020603050405020304" pitchFamily="18" charset="0"/>
                <a:cs typeface="Times New Roman" panose="02020603050405020304" pitchFamily="18" charset="0"/>
              </a:rPr>
              <a:t>Açıklama: </a:t>
            </a:r>
            <a:r>
              <a:rPr lang="tr-TR" sz="2800" dirty="0" smtClean="0">
                <a:latin typeface="Times New Roman" panose="02020603050405020304" pitchFamily="18" charset="0"/>
                <a:cs typeface="Times New Roman" panose="02020603050405020304" pitchFamily="18" charset="0"/>
              </a:rPr>
              <a:t>Öğrencilerin çevresinde bulunan enstrümanların farkına varması amacıyla ve </a:t>
            </a:r>
            <a:r>
              <a:rPr lang="tr-TR" sz="2800" dirty="0" smtClean="0">
                <a:solidFill>
                  <a:srgbClr val="FFFF00"/>
                </a:solidFill>
                <a:latin typeface="Times New Roman" panose="02020603050405020304" pitchFamily="18" charset="0"/>
                <a:cs typeface="Times New Roman" panose="02020603050405020304" pitchFamily="18" charset="0"/>
              </a:rPr>
              <a:t>yakından uzağa ilkesiyle</a:t>
            </a:r>
            <a:r>
              <a:rPr lang="tr-TR" sz="2800" dirty="0" smtClean="0">
                <a:latin typeface="Times New Roman" panose="02020603050405020304" pitchFamily="18" charset="0"/>
                <a:cs typeface="Times New Roman" panose="02020603050405020304" pitchFamily="18" charset="0"/>
              </a:rPr>
              <a:t> ilgili kazanım oluşturuldu.</a:t>
            </a:r>
          </a:p>
          <a:p>
            <a:pPr>
              <a:buNone/>
            </a:pP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857233"/>
            <a:ext cx="3357554" cy="5357850"/>
          </a:xfrm>
          <a:prstGeom prst="rect">
            <a:avLst/>
          </a:prstGeom>
        </p:spPr>
      </p:pic>
      <p:pic>
        <p:nvPicPr>
          <p:cNvPr id="5"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86116" y="857232"/>
            <a:ext cx="2928958" cy="5357850"/>
          </a:xfrm>
          <a:prstGeom prst="rect">
            <a:avLst/>
          </a:prstGeom>
        </p:spPr>
      </p:pic>
      <p:pic>
        <p:nvPicPr>
          <p:cNvPr id="6" name="Resi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43636" y="857232"/>
            <a:ext cx="3000364" cy="535785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71546"/>
          </a:xfrm>
          <a:solidFill>
            <a:schemeClr val="accent1">
              <a:lumMod val="20000"/>
              <a:lumOff val="80000"/>
            </a:schemeClr>
          </a:solidFill>
        </p:spPr>
        <p:txBody>
          <a:bodyPr>
            <a:noAutofit/>
          </a:bodyPr>
          <a:lstStyle/>
          <a:p>
            <a:pPr algn="ctr"/>
            <a:r>
              <a:rPr lang="tr-TR" sz="3200" b="1" dirty="0" smtClean="0">
                <a:solidFill>
                  <a:schemeClr val="bg1"/>
                </a:solidFill>
                <a:latin typeface="Times New Roman" panose="02020603050405020304" pitchFamily="18" charset="0"/>
                <a:cs typeface="Times New Roman" panose="02020603050405020304" pitchFamily="18" charset="0"/>
              </a:rPr>
              <a:t>2017 Müzik Öğretim Programı Kazanım Örnekleri</a:t>
            </a:r>
            <a:endParaRPr lang="tr-TR" sz="3200" dirty="0">
              <a:solidFill>
                <a:schemeClr val="bg2">
                  <a:lumMod val="40000"/>
                  <a:lumOff val="60000"/>
                </a:schemeClr>
              </a:solidFill>
            </a:endParaRPr>
          </a:p>
        </p:txBody>
      </p:sp>
      <p:sp>
        <p:nvSpPr>
          <p:cNvPr id="3" name="2 İçerik Yer Tutucusu"/>
          <p:cNvSpPr>
            <a:spLocks noGrp="1"/>
          </p:cNvSpPr>
          <p:nvPr>
            <p:ph idx="1"/>
          </p:nvPr>
        </p:nvSpPr>
        <p:spPr/>
        <p:txBody>
          <a:bodyPr>
            <a:normAutofit lnSpcReduction="10000"/>
          </a:bodyPr>
          <a:lstStyle/>
          <a:p>
            <a:pPr>
              <a:buNone/>
            </a:pPr>
            <a:r>
              <a:rPr lang="tr-TR" sz="2800" b="1" dirty="0" smtClean="0">
                <a:latin typeface="Times New Roman" panose="02020603050405020304" pitchFamily="18" charset="0"/>
                <a:cs typeface="Times New Roman" panose="02020603050405020304" pitchFamily="18" charset="0"/>
              </a:rPr>
              <a:t>2017 Müzik Öğretim Programı 1.Sınıf Kazanımı</a:t>
            </a:r>
          </a:p>
          <a:p>
            <a:pPr>
              <a:buNone/>
            </a:pPr>
            <a:r>
              <a:rPr lang="tr-TR" sz="2800" b="1" dirty="0" smtClean="0">
                <a:latin typeface="Times New Roman" panose="02020603050405020304" pitchFamily="18" charset="0"/>
                <a:cs typeface="Times New Roman" panose="02020603050405020304" pitchFamily="18" charset="0"/>
              </a:rPr>
              <a:t>Mü.1.A.8. Öğrendiği müzikleri birlikte seslendirir.</a:t>
            </a:r>
            <a:br>
              <a:rPr lang="tr-TR" sz="2800" b="1" dirty="0" smtClean="0">
                <a:latin typeface="Times New Roman" panose="02020603050405020304" pitchFamily="18" charset="0"/>
                <a:cs typeface="Times New Roman" panose="02020603050405020304" pitchFamily="18" charset="0"/>
              </a:rPr>
            </a:br>
            <a:r>
              <a:rPr lang="tr-TR" sz="2800" i="1" dirty="0" smtClean="0">
                <a:latin typeface="Times New Roman" panose="02020603050405020304" pitchFamily="18" charset="0"/>
                <a:cs typeface="Times New Roman" panose="02020603050405020304" pitchFamily="18" charset="0"/>
              </a:rPr>
              <a:t>Şarkı seslendirmeye aynı anda başlamanın ve şarkıyı aynı anda bitirmenin önemi vurgulanarak oyunlarla</a:t>
            </a:r>
            <a:br>
              <a:rPr lang="tr-TR" sz="2800" i="1" dirty="0" smtClean="0">
                <a:latin typeface="Times New Roman" panose="02020603050405020304" pitchFamily="18" charset="0"/>
                <a:cs typeface="Times New Roman" panose="02020603050405020304" pitchFamily="18" charset="0"/>
              </a:rPr>
            </a:br>
            <a:r>
              <a:rPr lang="tr-TR" sz="2800" i="1" dirty="0" smtClean="0">
                <a:latin typeface="Times New Roman" panose="02020603050405020304" pitchFamily="18" charset="0"/>
                <a:cs typeface="Times New Roman" panose="02020603050405020304" pitchFamily="18" charset="0"/>
              </a:rPr>
              <a:t>pekiştirilir. Etkinliklerde özellikle tekerleme, ninni, sayışma, mani vb. sözlere dayanan ritmik ve ezgisel</a:t>
            </a:r>
            <a:br>
              <a:rPr lang="tr-TR" sz="2800" i="1" dirty="0" smtClean="0">
                <a:latin typeface="Times New Roman" panose="02020603050405020304" pitchFamily="18" charset="0"/>
                <a:cs typeface="Times New Roman" panose="02020603050405020304" pitchFamily="18" charset="0"/>
              </a:rPr>
            </a:br>
            <a:r>
              <a:rPr lang="tr-TR" sz="2800" i="1" dirty="0" smtClean="0">
                <a:latin typeface="Times New Roman" panose="02020603050405020304" pitchFamily="18" charset="0"/>
                <a:cs typeface="Times New Roman" panose="02020603050405020304" pitchFamily="18" charset="0"/>
              </a:rPr>
              <a:t>türler kullanılır.</a:t>
            </a:r>
            <a:r>
              <a:rPr lang="tr-TR" sz="2800" dirty="0" smtClean="0">
                <a:latin typeface="Times New Roman" panose="02020603050405020304" pitchFamily="18" charset="0"/>
                <a:cs typeface="Times New Roman" panose="02020603050405020304" pitchFamily="18" charset="0"/>
              </a:rPr>
              <a:t> </a:t>
            </a:r>
            <a:br>
              <a:rPr lang="tr-TR" sz="2800" dirty="0" smtClean="0">
                <a:latin typeface="Times New Roman" panose="02020603050405020304" pitchFamily="18" charset="0"/>
                <a:cs typeface="Times New Roman" panose="02020603050405020304" pitchFamily="18" charset="0"/>
              </a:rPr>
            </a:br>
            <a:r>
              <a:rPr lang="tr-TR" sz="2800" b="1" i="1" u="sng" dirty="0" smtClean="0">
                <a:latin typeface="Times New Roman" panose="02020603050405020304" pitchFamily="18" charset="0"/>
                <a:cs typeface="Times New Roman" panose="02020603050405020304" pitchFamily="18" charset="0"/>
              </a:rPr>
              <a:t>Açıklama: </a:t>
            </a:r>
            <a:r>
              <a:rPr lang="tr-TR" sz="2800" dirty="0" smtClean="0">
                <a:latin typeface="Times New Roman" panose="02020603050405020304" pitchFamily="18" charset="0"/>
                <a:cs typeface="Times New Roman" panose="02020603050405020304" pitchFamily="18" charset="0"/>
              </a:rPr>
              <a:t>Öğrencinin </a:t>
            </a:r>
            <a:r>
              <a:rPr lang="tr-TR" sz="2800" dirty="0" smtClean="0">
                <a:solidFill>
                  <a:srgbClr val="FFFF00"/>
                </a:solidFill>
                <a:latin typeface="Times New Roman" panose="02020603050405020304" pitchFamily="18" charset="0"/>
                <a:cs typeface="Times New Roman" panose="02020603050405020304" pitchFamily="18" charset="0"/>
              </a:rPr>
              <a:t>kendi kültürel değerleri ile erken yaşlarda tanışması </a:t>
            </a:r>
            <a:r>
              <a:rPr lang="tr-TR" sz="2800" dirty="0" smtClean="0">
                <a:latin typeface="Times New Roman" panose="02020603050405020304" pitchFamily="18" charset="0"/>
                <a:cs typeface="Times New Roman" panose="02020603050405020304" pitchFamily="18" charset="0"/>
              </a:rPr>
              <a:t>amacıyla ilgili kazanım içeriği güncellendi.</a:t>
            </a:r>
          </a:p>
          <a:p>
            <a:endParaRPr lang="tr-TR" dirty="0"/>
          </a:p>
        </p:txBody>
      </p:sp>
      <p:pic>
        <p:nvPicPr>
          <p:cNvPr id="4098" name="Picture 2" descr="C:\Users\Enes\Desktop\New folder\images.jpg"/>
          <p:cNvPicPr>
            <a:picLocks noChangeAspect="1" noChangeArrowheads="1"/>
          </p:cNvPicPr>
          <p:nvPr/>
        </p:nvPicPr>
        <p:blipFill>
          <a:blip r:embed="rId2"/>
          <a:srcRect/>
          <a:stretch>
            <a:fillRect/>
          </a:stretch>
        </p:blipFill>
        <p:spPr bwMode="auto">
          <a:xfrm>
            <a:off x="6572264" y="5519094"/>
            <a:ext cx="2309809" cy="133890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500174"/>
          </a:xfrm>
          <a:solidFill>
            <a:schemeClr val="accent1">
              <a:lumMod val="20000"/>
              <a:lumOff val="80000"/>
            </a:schemeClr>
          </a:solidFill>
        </p:spPr>
        <p:txBody>
          <a:bodyPr>
            <a:noAutofit/>
          </a:bodyPr>
          <a:lstStyle/>
          <a:p>
            <a:r>
              <a:rPr lang="tr-TR" sz="2800" b="1" dirty="0" smtClean="0">
                <a:solidFill>
                  <a:schemeClr val="bg1"/>
                </a:solidFill>
                <a:latin typeface="Times New Roman" panose="02020603050405020304" pitchFamily="18" charset="0"/>
                <a:cs typeface="Times New Roman" panose="02020603050405020304" pitchFamily="18" charset="0"/>
              </a:rPr>
              <a:t>           2017 Müzik Öğretim Programı Kazanım Örnekleri</a:t>
            </a:r>
            <a:r>
              <a:rPr lang="tr-TR" sz="5400" b="1" dirty="0" smtClean="0">
                <a:solidFill>
                  <a:schemeClr val="bg1"/>
                </a:solidFill>
                <a:latin typeface="Times New Roman" panose="02020603050405020304" pitchFamily="18" charset="0"/>
                <a:cs typeface="Times New Roman" panose="02020603050405020304" pitchFamily="18" charset="0"/>
              </a:rPr>
              <a:t/>
            </a:r>
            <a:br>
              <a:rPr lang="tr-TR" sz="5400" b="1" dirty="0" smtClean="0">
                <a:solidFill>
                  <a:schemeClr val="bg1"/>
                </a:solidFill>
                <a:latin typeface="Times New Roman" panose="02020603050405020304" pitchFamily="18" charset="0"/>
                <a:cs typeface="Times New Roman" panose="02020603050405020304" pitchFamily="18" charset="0"/>
              </a:rPr>
            </a:br>
            <a:endParaRPr lang="tr-TR" dirty="0"/>
          </a:p>
        </p:txBody>
      </p:sp>
      <p:sp>
        <p:nvSpPr>
          <p:cNvPr id="3" name="2 İçerik Yer Tutucusu"/>
          <p:cNvSpPr>
            <a:spLocks noGrp="1"/>
          </p:cNvSpPr>
          <p:nvPr>
            <p:ph idx="1"/>
          </p:nvPr>
        </p:nvSpPr>
        <p:spPr/>
        <p:txBody>
          <a:bodyPr>
            <a:normAutofit fontScale="92500"/>
          </a:bodyPr>
          <a:lstStyle/>
          <a:p>
            <a:pPr>
              <a:buNone/>
            </a:pPr>
            <a:r>
              <a:rPr lang="tr-TR" sz="2800" b="1" dirty="0" smtClean="0">
                <a:latin typeface="Times New Roman" panose="02020603050405020304" pitchFamily="18" charset="0"/>
                <a:cs typeface="Times New Roman" panose="02020603050405020304" pitchFamily="18" charset="0"/>
              </a:rPr>
              <a:t>2017 Müzik Öğretim Programı 3.Sınıf Kazanımı</a:t>
            </a:r>
          </a:p>
          <a:p>
            <a:pPr>
              <a:buNone/>
            </a:pPr>
            <a:endParaRPr lang="tr-TR" sz="2800" b="1" dirty="0" smtClean="0">
              <a:latin typeface="Times New Roman" panose="02020603050405020304" pitchFamily="18" charset="0"/>
              <a:cs typeface="Times New Roman" panose="02020603050405020304" pitchFamily="18" charset="0"/>
            </a:endParaRPr>
          </a:p>
          <a:p>
            <a:pPr>
              <a:buNone/>
            </a:pPr>
            <a:r>
              <a:rPr lang="tr-TR" sz="2800" b="1" dirty="0" smtClean="0">
                <a:latin typeface="Times New Roman" panose="02020603050405020304" pitchFamily="18" charset="0"/>
                <a:cs typeface="Times New Roman" panose="02020603050405020304" pitchFamily="18" charset="0"/>
              </a:rPr>
              <a:t>Mü.3.A.5. İstiklâl Marşı’nı saygıyla söyler.</a:t>
            </a:r>
            <a:br>
              <a:rPr lang="tr-TR" sz="2800" b="1" dirty="0" smtClean="0">
                <a:latin typeface="Times New Roman" panose="02020603050405020304" pitchFamily="18" charset="0"/>
                <a:cs typeface="Times New Roman" panose="02020603050405020304" pitchFamily="18" charset="0"/>
              </a:rPr>
            </a:br>
            <a:r>
              <a:rPr lang="tr-TR" sz="2800" i="1" dirty="0" smtClean="0">
                <a:latin typeface="Times New Roman" panose="02020603050405020304" pitchFamily="18" charset="0"/>
                <a:cs typeface="Times New Roman" panose="02020603050405020304" pitchFamily="18" charset="0"/>
              </a:rPr>
              <a:t>İstiklâl </a:t>
            </a:r>
            <a:r>
              <a:rPr lang="tr-TR" sz="2800" i="1" dirty="0" err="1" smtClean="0">
                <a:latin typeface="Times New Roman" panose="02020603050405020304" pitchFamily="18" charset="0"/>
                <a:cs typeface="Times New Roman" panose="02020603050405020304" pitchFamily="18" charset="0"/>
              </a:rPr>
              <a:t>Marşı’mızın</a:t>
            </a:r>
            <a:r>
              <a:rPr lang="tr-TR" sz="2800" i="1" dirty="0" smtClean="0">
                <a:latin typeface="Times New Roman" panose="02020603050405020304" pitchFamily="18" charset="0"/>
                <a:cs typeface="Times New Roman" panose="02020603050405020304" pitchFamily="18" charset="0"/>
              </a:rPr>
              <a:t> sözlerinin doğru bir şekilde telaffuz edilmesi sağlanır.</a:t>
            </a:r>
            <a:r>
              <a:rPr lang="tr-TR" sz="2800" dirty="0" smtClean="0">
                <a:latin typeface="Times New Roman" panose="02020603050405020304" pitchFamily="18" charset="0"/>
                <a:cs typeface="Times New Roman" panose="02020603050405020304" pitchFamily="18" charset="0"/>
              </a:rPr>
              <a:t> </a:t>
            </a:r>
            <a:br>
              <a:rPr lang="tr-TR" sz="2800" dirty="0" smtClean="0">
                <a:latin typeface="Times New Roman" panose="02020603050405020304" pitchFamily="18" charset="0"/>
                <a:cs typeface="Times New Roman" panose="02020603050405020304" pitchFamily="18" charset="0"/>
              </a:rPr>
            </a:br>
            <a:endParaRPr lang="tr-TR" sz="2800" dirty="0" smtClean="0">
              <a:latin typeface="Times New Roman" panose="02020603050405020304" pitchFamily="18" charset="0"/>
              <a:cs typeface="Times New Roman" panose="02020603050405020304" pitchFamily="18" charset="0"/>
            </a:endParaRPr>
          </a:p>
          <a:p>
            <a:pPr>
              <a:buNone/>
            </a:pPr>
            <a:r>
              <a:rPr lang="tr-TR" sz="2800" b="1" dirty="0" smtClean="0">
                <a:latin typeface="Times New Roman" panose="02020603050405020304" pitchFamily="18" charset="0"/>
                <a:cs typeface="Times New Roman" panose="02020603050405020304" pitchFamily="18" charset="0"/>
              </a:rPr>
              <a:t>Açıklama: </a:t>
            </a:r>
            <a:r>
              <a:rPr lang="tr-TR" sz="2800" dirty="0" smtClean="0">
                <a:latin typeface="Times New Roman" panose="02020603050405020304" pitchFamily="18" charset="0"/>
                <a:cs typeface="Times New Roman" panose="02020603050405020304" pitchFamily="18" charset="0"/>
              </a:rPr>
              <a:t>Öğrencilerin İstiklâl Marşı’nın okunması esnasında milli, manevi ve geleneksel değerlerden uzak bir davranışla hareket edebilme durumu göz önünde bulundurularak </a:t>
            </a:r>
            <a:r>
              <a:rPr lang="tr-TR" sz="2800" u="sng" dirty="0" smtClean="0">
                <a:solidFill>
                  <a:srgbClr val="FFFF00"/>
                </a:solidFill>
                <a:latin typeface="Times New Roman" panose="02020603050405020304" pitchFamily="18" charset="0"/>
                <a:cs typeface="Times New Roman" panose="02020603050405020304" pitchFamily="18" charset="0"/>
              </a:rPr>
              <a:t>Saygı</a:t>
            </a:r>
            <a:r>
              <a:rPr lang="tr-TR" sz="2800" dirty="0" smtClean="0">
                <a:latin typeface="Times New Roman" panose="02020603050405020304" pitchFamily="18" charset="0"/>
                <a:cs typeface="Times New Roman" panose="02020603050405020304" pitchFamily="18" charset="0"/>
              </a:rPr>
              <a:t> ifadesi ilgili kazanıma dahil edildi.</a:t>
            </a:r>
          </a:p>
          <a:p>
            <a:endParaRPr lang="tr-TR" dirty="0"/>
          </a:p>
        </p:txBody>
      </p:sp>
      <p:pic>
        <p:nvPicPr>
          <p:cNvPr id="4" name="Picture 2" descr="C:\Users\Enes\Desktop\New folder\indir.jpg"/>
          <p:cNvPicPr>
            <a:picLocks noChangeAspect="1" noChangeArrowheads="1"/>
          </p:cNvPicPr>
          <p:nvPr/>
        </p:nvPicPr>
        <p:blipFill>
          <a:blip r:embed="rId2"/>
          <a:srcRect/>
          <a:stretch>
            <a:fillRect/>
          </a:stretch>
        </p:blipFill>
        <p:spPr bwMode="auto">
          <a:xfrm>
            <a:off x="1" y="505155"/>
            <a:ext cx="857223" cy="99501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857364"/>
          </a:xfrm>
          <a:solidFill>
            <a:schemeClr val="accent1">
              <a:lumMod val="20000"/>
              <a:lumOff val="80000"/>
            </a:schemeClr>
          </a:solidFill>
        </p:spPr>
        <p:txBody>
          <a:bodyPr>
            <a:normAutofit fontScale="90000"/>
          </a:bodyPr>
          <a:lstStyle/>
          <a:p>
            <a:pPr algn="ct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ÖĞRETİM PROGRAMININ İLKOKUL 1 ve 2. SINIFLAR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ÖĞRENME ALANLARI VE SÜRELERİ</a:t>
            </a:r>
            <a:r>
              <a:rPr lang="tr-TR" sz="5400" b="1" dirty="0" smtClean="0">
                <a:solidFill>
                  <a:schemeClr val="bg1"/>
                </a:solidFill>
                <a:latin typeface="Times New Roman" panose="02020603050405020304" pitchFamily="18" charset="0"/>
                <a:cs typeface="Times New Roman" panose="02020603050405020304" pitchFamily="18" charset="0"/>
              </a:rPr>
              <a:t/>
            </a:r>
            <a:br>
              <a:rPr lang="tr-TR" sz="5400" b="1" dirty="0" smtClean="0">
                <a:solidFill>
                  <a:schemeClr val="bg1"/>
                </a:solidFill>
                <a:latin typeface="Times New Roman" panose="02020603050405020304" pitchFamily="18" charset="0"/>
                <a:cs typeface="Times New Roman" panose="02020603050405020304" pitchFamily="18" charset="0"/>
              </a:rPr>
            </a:br>
            <a:endParaRPr lang="tr-TR"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00034" y="1877137"/>
            <a:ext cx="7858180" cy="4980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2" name="Picture 2" descr="C:\Users\Enes\Desktop\New folder\images (1).jpg"/>
          <p:cNvPicPr>
            <a:picLocks noChangeAspect="1" noChangeArrowheads="1"/>
          </p:cNvPicPr>
          <p:nvPr/>
        </p:nvPicPr>
        <p:blipFill>
          <a:blip r:embed="rId3"/>
          <a:srcRect/>
          <a:stretch>
            <a:fillRect/>
          </a:stretch>
        </p:blipFill>
        <p:spPr bwMode="auto">
          <a:xfrm>
            <a:off x="0" y="857232"/>
            <a:ext cx="1319213" cy="100013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643050"/>
          </a:xfrm>
          <a:solidFill>
            <a:schemeClr val="accent1">
              <a:lumMod val="20000"/>
              <a:lumOff val="80000"/>
            </a:schemeClr>
          </a:solidFill>
        </p:spPr>
        <p:txBody>
          <a:bodyPr>
            <a:normAutofit fontScale="90000"/>
          </a:bodyPr>
          <a:lstStyle/>
          <a:p>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ÖĞRETİM PROGRAMININ İLKOKUL 3 ve 4. SINIFLAR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ÖĞRENME ALANLARI VE SÜRELERİ</a:t>
            </a:r>
            <a:r>
              <a:rPr lang="tr-TR" sz="5400" b="1" dirty="0" smtClean="0">
                <a:solidFill>
                  <a:schemeClr val="bg1"/>
                </a:solidFill>
                <a:latin typeface="Times New Roman" panose="02020603050405020304" pitchFamily="18" charset="0"/>
                <a:cs typeface="Times New Roman" panose="02020603050405020304" pitchFamily="18" charset="0"/>
              </a:rPr>
              <a:t/>
            </a:r>
            <a:br>
              <a:rPr lang="tr-TR" sz="5400" b="1" dirty="0" smtClean="0">
                <a:solidFill>
                  <a:schemeClr val="bg1"/>
                </a:solidFill>
                <a:latin typeface="Times New Roman" panose="02020603050405020304" pitchFamily="18" charset="0"/>
                <a:cs typeface="Times New Roman" panose="02020603050405020304" pitchFamily="18" charset="0"/>
              </a:rPr>
            </a:br>
            <a:endParaRPr lang="tr-T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42910" y="1643050"/>
            <a:ext cx="7786742" cy="48577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00108"/>
          </a:xfrm>
          <a:solidFill>
            <a:schemeClr val="accent1">
              <a:lumMod val="20000"/>
              <a:lumOff val="80000"/>
            </a:schemeClr>
          </a:solidFill>
        </p:spPr>
        <p:txBody>
          <a:bodyPr>
            <a:normAutofit/>
          </a:bodyPr>
          <a:lstStyle/>
          <a:p>
            <a:r>
              <a:rPr lang="tr-TR" sz="2800" b="1" dirty="0" smtClean="0">
                <a:solidFill>
                  <a:schemeClr val="bg1"/>
                </a:solidFill>
                <a:latin typeface="Times New Roman" panose="02020603050405020304" pitchFamily="18" charset="0"/>
                <a:cs typeface="Times New Roman" panose="02020603050405020304" pitchFamily="18" charset="0"/>
              </a:rPr>
              <a:t>UYGULAMADA DİKKAT EDİLECEK HUSUSLAR</a:t>
            </a:r>
            <a:endParaRPr lang="tr-TR" sz="2800" dirty="0"/>
          </a:p>
        </p:txBody>
      </p:sp>
      <p:sp>
        <p:nvSpPr>
          <p:cNvPr id="3" name="2 İçerik Yer Tutucusu"/>
          <p:cNvSpPr>
            <a:spLocks noGrp="1"/>
          </p:cNvSpPr>
          <p:nvPr>
            <p:ph idx="1"/>
          </p:nvPr>
        </p:nvSpPr>
        <p:spPr>
          <a:xfrm>
            <a:off x="0" y="1071546"/>
            <a:ext cx="9144000" cy="5786454"/>
          </a:xfrm>
        </p:spPr>
        <p:txBody>
          <a:bodyPr>
            <a:normAutofit/>
          </a:bodyPr>
          <a:lstStyle/>
          <a:p>
            <a:r>
              <a:rPr lang="tr-TR" sz="2800" dirty="0" smtClean="0">
                <a:solidFill>
                  <a:srgbClr val="FFFF00"/>
                </a:solidFill>
                <a:latin typeface="Times New Roman" panose="02020603050405020304" pitchFamily="18" charset="0"/>
                <a:cs typeface="Times New Roman" panose="02020603050405020304" pitchFamily="18" charset="0"/>
              </a:rPr>
              <a:t>Dinleme, </a:t>
            </a:r>
            <a:r>
              <a:rPr lang="tr-TR" sz="2800" dirty="0" err="1" smtClean="0">
                <a:solidFill>
                  <a:srgbClr val="FFFF00"/>
                </a:solidFill>
                <a:latin typeface="Times New Roman" panose="02020603050405020304" pitchFamily="18" charset="0"/>
                <a:cs typeface="Times New Roman" panose="02020603050405020304" pitchFamily="18" charset="0"/>
              </a:rPr>
              <a:t>ritimleme</a:t>
            </a:r>
            <a:r>
              <a:rPr lang="tr-TR" sz="2800" dirty="0" smtClean="0">
                <a:solidFill>
                  <a:srgbClr val="FFFF00"/>
                </a:solidFill>
                <a:latin typeface="Times New Roman" panose="02020603050405020304" pitchFamily="18" charset="0"/>
                <a:cs typeface="Times New Roman" panose="02020603050405020304" pitchFamily="18" charset="0"/>
              </a:rPr>
              <a:t>, doğaçlama yapma, toplu söyleme ve çalma </a:t>
            </a:r>
            <a:r>
              <a:rPr lang="tr-TR" sz="2800" dirty="0" smtClean="0">
                <a:latin typeface="Times New Roman" panose="02020603050405020304" pitchFamily="18" charset="0"/>
                <a:cs typeface="Times New Roman" panose="02020603050405020304" pitchFamily="18" charset="0"/>
              </a:rPr>
              <a:t>gibi özel müzik öğretim yöntemleri kullanmaya özen gösterilmeli,</a:t>
            </a:r>
          </a:p>
          <a:p>
            <a:r>
              <a:rPr lang="tr-TR" sz="2800" dirty="0" smtClean="0">
                <a:solidFill>
                  <a:schemeClr val="bg1"/>
                </a:solidFill>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Dersin işlenişinde </a:t>
            </a:r>
            <a:r>
              <a:rPr lang="tr-TR" sz="2800" dirty="0" smtClean="0">
                <a:solidFill>
                  <a:srgbClr val="FFFF00"/>
                </a:solidFill>
                <a:latin typeface="Times New Roman" panose="02020603050405020304" pitchFamily="18" charset="0"/>
                <a:cs typeface="Times New Roman" panose="02020603050405020304" pitchFamily="18" charset="0"/>
              </a:rPr>
              <a:t>belirli gün ve haftalarda</a:t>
            </a:r>
            <a:r>
              <a:rPr lang="tr-TR" sz="2800" dirty="0" smtClean="0">
                <a:latin typeface="Times New Roman" panose="02020603050405020304" pitchFamily="18" charset="0"/>
                <a:cs typeface="Times New Roman" panose="02020603050405020304" pitchFamily="18" charset="0"/>
              </a:rPr>
              <a:t>, ilgili kazanımlarla gerekli ilişkilendirmeler yapılmalıdır.</a:t>
            </a:r>
          </a:p>
          <a:p>
            <a:r>
              <a:rPr lang="tr-TR" sz="2800" dirty="0" smtClean="0">
                <a:latin typeface="Times New Roman" panose="02020603050405020304" pitchFamily="18" charset="0"/>
                <a:cs typeface="Times New Roman" panose="02020603050405020304" pitchFamily="18" charset="0"/>
              </a:rPr>
              <a:t>Öğrencilerin her sınıf düzeyinde okul şarkıları, türkü, şarkı vb. söyleme etkinliklerinden dengeli olarak </a:t>
            </a:r>
            <a:r>
              <a:rPr lang="tr-TR" sz="2800" dirty="0" smtClean="0">
                <a:solidFill>
                  <a:srgbClr val="FFFF00"/>
                </a:solidFill>
                <a:latin typeface="Times New Roman" panose="02020603050405020304" pitchFamily="18" charset="0"/>
                <a:cs typeface="Times New Roman" panose="02020603050405020304" pitchFamily="18" charset="0"/>
              </a:rPr>
              <a:t>8 (sekiz) eser    seslendirmeleri</a:t>
            </a:r>
            <a:r>
              <a:rPr lang="tr-TR" sz="2800" dirty="0" smtClean="0">
                <a:solidFill>
                  <a:schemeClr val="bg1"/>
                </a:solidFill>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beklenir.</a:t>
            </a:r>
          </a:p>
          <a:p>
            <a:r>
              <a:rPr lang="tr-TR" sz="2800" dirty="0" smtClean="0">
                <a:latin typeface="Times New Roman" panose="02020603050405020304" pitchFamily="18" charset="0"/>
                <a:cs typeface="Times New Roman" panose="02020603050405020304" pitchFamily="18" charset="0"/>
              </a:rPr>
              <a:t>Program uygulanırken öğrencilerin değerleri kazanmasına özen gösterilmeli, </a:t>
            </a:r>
            <a:r>
              <a:rPr lang="tr-TR" sz="2800" dirty="0" smtClean="0">
                <a:solidFill>
                  <a:srgbClr val="FFFF00"/>
                </a:solidFill>
                <a:latin typeface="Times New Roman" panose="02020603050405020304" pitchFamily="18" charset="0"/>
                <a:cs typeface="Times New Roman" panose="02020603050405020304" pitchFamily="18" charset="0"/>
              </a:rPr>
              <a:t>tüm kazanımlar ilgili </a:t>
            </a:r>
            <a:r>
              <a:rPr lang="tr-TR" sz="2800" u="sng" dirty="0" smtClean="0">
                <a:solidFill>
                  <a:srgbClr val="FFFF00"/>
                </a:solidFill>
                <a:latin typeface="Times New Roman" panose="02020603050405020304" pitchFamily="18" charset="0"/>
                <a:cs typeface="Times New Roman" panose="02020603050405020304" pitchFamily="18" charset="0"/>
              </a:rPr>
              <a:t>değerlerle</a:t>
            </a:r>
            <a:r>
              <a:rPr lang="tr-TR" sz="2800" dirty="0" smtClean="0">
                <a:solidFill>
                  <a:srgbClr val="FFFF00"/>
                </a:solidFill>
                <a:latin typeface="Times New Roman" panose="02020603050405020304" pitchFamily="18" charset="0"/>
                <a:cs typeface="Times New Roman" panose="02020603050405020304" pitchFamily="18" charset="0"/>
              </a:rPr>
              <a:t> eşleştirilmeli ve </a:t>
            </a:r>
            <a:r>
              <a:rPr lang="tr-TR" sz="2800" u="sng" dirty="0" smtClean="0">
                <a:solidFill>
                  <a:srgbClr val="FFFF00"/>
                </a:solidFill>
                <a:latin typeface="Times New Roman" panose="02020603050405020304" pitchFamily="18" charset="0"/>
                <a:cs typeface="Times New Roman" panose="02020603050405020304" pitchFamily="18" charset="0"/>
              </a:rPr>
              <a:t>örtük program anlayışından </a:t>
            </a:r>
            <a:r>
              <a:rPr lang="tr-TR" sz="2800" dirty="0" smtClean="0">
                <a:solidFill>
                  <a:srgbClr val="FFFF00"/>
                </a:solidFill>
                <a:latin typeface="Times New Roman" panose="02020603050405020304" pitchFamily="18" charset="0"/>
                <a:cs typeface="Times New Roman" panose="02020603050405020304" pitchFamily="18" charset="0"/>
              </a:rPr>
              <a:t>hareketle dersler işlenmelidir.</a:t>
            </a:r>
          </a:p>
          <a:p>
            <a:endParaRPr lang="tr-TR" sz="2800" dirty="0" smtClean="0">
              <a:latin typeface="Times New Roman" panose="02020603050405020304" pitchFamily="18" charset="0"/>
              <a:cs typeface="Times New Roman" panose="02020603050405020304" pitchFamily="18" charset="0"/>
            </a:endParaRPr>
          </a:p>
          <a:p>
            <a:endParaRPr lang="tr-TR" dirty="0"/>
          </a:p>
        </p:txBody>
      </p:sp>
      <p:pic>
        <p:nvPicPr>
          <p:cNvPr id="4"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43900" y="0"/>
            <a:ext cx="1000100" cy="100010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14678" y="571480"/>
            <a:ext cx="2428892" cy="1571637"/>
          </a:xfrm>
          <a:prstGeom prst="rect">
            <a:avLst/>
          </a:prstGeom>
        </p:spPr>
      </p:pic>
      <p:sp>
        <p:nvSpPr>
          <p:cNvPr id="5" name="4 Dikdörtgen"/>
          <p:cNvSpPr/>
          <p:nvPr/>
        </p:nvSpPr>
        <p:spPr>
          <a:xfrm>
            <a:off x="1500166" y="2428868"/>
            <a:ext cx="6643733" cy="830997"/>
          </a:xfrm>
          <a:prstGeom prst="rect">
            <a:avLst/>
          </a:prstGeom>
        </p:spPr>
        <p:txBody>
          <a:bodyPr wrap="square">
            <a:spAutoFit/>
          </a:bodyPr>
          <a:lstStyle/>
          <a:p>
            <a:pPr algn="ctr"/>
            <a:r>
              <a:rPr lang="en-US" sz="4800" b="1" dirty="0" smtClean="0">
                <a:latin typeface="Times New Roman" panose="02020603050405020304" pitchFamily="18" charset="0"/>
                <a:cs typeface="Times New Roman" panose="02020603050405020304" pitchFamily="18" charset="0"/>
              </a:rPr>
              <a:t>T</a:t>
            </a:r>
            <a:r>
              <a:rPr lang="tr-TR" sz="4800" b="1" dirty="0" smtClean="0">
                <a:latin typeface="Times New Roman" panose="02020603050405020304" pitchFamily="18" charset="0"/>
                <a:cs typeface="Times New Roman" panose="02020603050405020304" pitchFamily="18" charset="0"/>
              </a:rPr>
              <a:t>EŞEKKÜRLER</a:t>
            </a:r>
            <a:endParaRPr lang="en-US" sz="4800" b="1" dirty="0">
              <a:latin typeface="Times New Roman" panose="02020603050405020304" pitchFamily="18" charset="0"/>
              <a:cs typeface="Times New Roman" panose="02020603050405020304" pitchFamily="18" charset="0"/>
            </a:endParaRPr>
          </a:p>
        </p:txBody>
      </p:sp>
      <p:grpSp>
        <p:nvGrpSpPr>
          <p:cNvPr id="6" name="Group 2"/>
          <p:cNvGrpSpPr/>
          <p:nvPr/>
        </p:nvGrpSpPr>
        <p:grpSpPr>
          <a:xfrm>
            <a:off x="2500298" y="3429000"/>
            <a:ext cx="4500594" cy="108467"/>
            <a:chOff x="4831644" y="3200400"/>
            <a:chExt cx="1920240" cy="91440"/>
          </a:xfrm>
        </p:grpSpPr>
        <p:sp>
          <p:nvSpPr>
            <p:cNvPr id="7"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Sununun İçeriği</a:t>
            </a:r>
            <a:endParaRPr lang="tr-TR" dirty="0"/>
          </a:p>
        </p:txBody>
      </p:sp>
      <p:sp>
        <p:nvSpPr>
          <p:cNvPr id="3" name="2 İçerik Yer Tutucusu"/>
          <p:cNvSpPr>
            <a:spLocks noGrp="1"/>
          </p:cNvSpPr>
          <p:nvPr>
            <p:ph idx="1"/>
          </p:nvPr>
        </p:nvSpPr>
        <p:spPr/>
        <p:txBody>
          <a:bodyPr/>
          <a:lstStyle/>
          <a:p>
            <a:r>
              <a:rPr lang="tr-TR" dirty="0" smtClean="0"/>
              <a:t>Programın Yapısı</a:t>
            </a:r>
          </a:p>
          <a:p>
            <a:r>
              <a:rPr lang="tr-TR" dirty="0" smtClean="0"/>
              <a:t>Kazanım Sayı ve Süre Tablosu</a:t>
            </a:r>
          </a:p>
          <a:p>
            <a:r>
              <a:rPr lang="tr-TR" dirty="0" smtClean="0"/>
              <a:t>Müzik dersi Öğretim Programında Neler Değişti?</a:t>
            </a:r>
          </a:p>
          <a:p>
            <a:r>
              <a:rPr lang="tr-TR" dirty="0" smtClean="0"/>
              <a:t>Müzik Öğretim Programı Kazanım Örnekleri</a:t>
            </a:r>
          </a:p>
          <a:p>
            <a:pPr>
              <a:buNone/>
            </a:pPr>
            <a:endParaRPr lang="tr-TR" dirty="0"/>
          </a:p>
        </p:txBody>
      </p:sp>
      <p:pic>
        <p:nvPicPr>
          <p:cNvPr id="4"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86446" y="4143380"/>
            <a:ext cx="2857519" cy="20493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1143000"/>
          </a:xfrm>
        </p:spPr>
        <p:txBody>
          <a:bodyPr/>
          <a:lstStyle/>
          <a:p>
            <a:r>
              <a:rPr lang="tr-TR" dirty="0" smtClean="0"/>
              <a:t>Programın Yapısı</a:t>
            </a:r>
            <a:endParaRPr lang="tr-TR" dirty="0"/>
          </a:p>
        </p:txBody>
      </p:sp>
      <p:pic>
        <p:nvPicPr>
          <p:cNvPr id="1026" name="Picture 2"/>
          <p:cNvPicPr>
            <a:picLocks noGrp="1" noChangeAspect="1" noChangeArrowheads="1"/>
          </p:cNvPicPr>
          <p:nvPr>
            <p:ph idx="1"/>
          </p:nvPr>
        </p:nvPicPr>
        <p:blipFill>
          <a:blip r:embed="rId2"/>
          <a:srcRect/>
          <a:stretch>
            <a:fillRect/>
          </a:stretch>
        </p:blipFill>
        <p:spPr bwMode="auto">
          <a:xfrm>
            <a:off x="571472" y="1428736"/>
            <a:ext cx="8001056" cy="300039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357554" y="4357694"/>
            <a:ext cx="5214974" cy="2090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28736"/>
            <a:ext cx="8229600" cy="4895864"/>
          </a:xfrm>
        </p:spPr>
        <p:txBody>
          <a:bodyPr>
            <a:normAutofit/>
          </a:bodyPr>
          <a:lstStyle/>
          <a:p>
            <a:pPr algn="just"/>
            <a:r>
              <a:rPr lang="tr-TR" sz="2800" dirty="0" smtClean="0">
                <a:solidFill>
                  <a:schemeClr val="bg1"/>
                </a:solidFill>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Bu programda öğrencilere, </a:t>
            </a:r>
            <a:r>
              <a:rPr lang="tr-TR" sz="3200" dirty="0" smtClean="0">
                <a:solidFill>
                  <a:srgbClr val="FFFF00"/>
                </a:solidFill>
                <a:latin typeface="Times New Roman" panose="02020603050405020304" pitchFamily="18" charset="0"/>
                <a:cs typeface="Times New Roman" panose="02020603050405020304" pitchFamily="18" charset="0"/>
              </a:rPr>
              <a:t>öz müziğinden hareketle yakın çevreden uzağa doğru </a:t>
            </a:r>
            <a:r>
              <a:rPr lang="tr-TR" sz="3200" dirty="0" smtClean="0">
                <a:latin typeface="Times New Roman" panose="02020603050405020304" pitchFamily="18" charset="0"/>
                <a:cs typeface="Times New Roman" panose="02020603050405020304" pitchFamily="18" charset="0"/>
              </a:rPr>
              <a:t>müzik bilgisi kazandırılmaya odaklanılmıştır. </a:t>
            </a:r>
          </a:p>
          <a:p>
            <a:pPr algn="just">
              <a:buNone/>
            </a:pPr>
            <a:endParaRPr lang="tr-TR" sz="3200" dirty="0" smtClean="0">
              <a:latin typeface="Times New Roman" panose="02020603050405020304" pitchFamily="18" charset="0"/>
              <a:cs typeface="Times New Roman" panose="02020603050405020304" pitchFamily="18" charset="0"/>
            </a:endParaRPr>
          </a:p>
          <a:p>
            <a:pPr algn="just"/>
            <a:r>
              <a:rPr lang="tr-TR" sz="3200" dirty="0" smtClean="0">
                <a:latin typeface="Times New Roman" panose="02020603050405020304" pitchFamily="18" charset="0"/>
                <a:cs typeface="Times New Roman" panose="02020603050405020304" pitchFamily="18" charset="0"/>
              </a:rPr>
              <a:t> Öğrencinin </a:t>
            </a:r>
            <a:r>
              <a:rPr lang="tr-TR" sz="3200" dirty="0" smtClean="0">
                <a:solidFill>
                  <a:srgbClr val="FFFF00"/>
                </a:solidFill>
                <a:latin typeface="Times New Roman" panose="02020603050405020304" pitchFamily="18" charset="0"/>
                <a:cs typeface="Times New Roman" panose="02020603050405020304" pitchFamily="18" charset="0"/>
              </a:rPr>
              <a:t>kendi müziğinin yanında dünya müziklerinin </a:t>
            </a:r>
            <a:r>
              <a:rPr lang="tr-TR" sz="3200" dirty="0" smtClean="0">
                <a:latin typeface="Times New Roman" panose="02020603050405020304" pitchFamily="18" charset="0"/>
                <a:cs typeface="Times New Roman" panose="02020603050405020304" pitchFamily="18" charset="0"/>
              </a:rPr>
              <a:t>de nasıl olduğuna yönelik bilinçlenmesi sağlanarak estetik bir bakış açısı geliştirmesi programın temel felsefesini oluşturmuştur.</a:t>
            </a:r>
          </a:p>
          <a:p>
            <a:pPr>
              <a:buNone/>
            </a:pPr>
            <a:endParaRPr lang="tr-TR" dirty="0"/>
          </a:p>
        </p:txBody>
      </p:sp>
      <p:sp>
        <p:nvSpPr>
          <p:cNvPr id="4" name="Metin kutusu 7"/>
          <p:cNvSpPr txBox="1">
            <a:spLocks noGrp="1"/>
          </p:cNvSpPr>
          <p:nvPr>
            <p:ph type="title"/>
          </p:nvPr>
        </p:nvSpPr>
        <p:spPr>
          <a:xfrm>
            <a:off x="457200" y="704088"/>
            <a:ext cx="8229600" cy="538609"/>
          </a:xfrm>
          <a:prstGeom prst="rect">
            <a:avLst/>
          </a:prstGeom>
          <a:noFill/>
        </p:spPr>
        <p:txBody>
          <a:bodyPr wrap="square" rtlCol="0">
            <a:spAutoFit/>
          </a:bodyPr>
          <a:lstStyle/>
          <a:p>
            <a:r>
              <a:rPr lang="tr-TR" sz="3200" b="1" dirty="0" smtClean="0">
                <a:solidFill>
                  <a:schemeClr val="tx1"/>
                </a:solidFill>
                <a:latin typeface="Times New Roman" panose="02020603050405020304" pitchFamily="18" charset="0"/>
                <a:cs typeface="Times New Roman" panose="02020603050405020304" pitchFamily="18" charset="0"/>
              </a:rPr>
              <a:t>PROGRAMIN TEMEL FELSEFESİ</a:t>
            </a:r>
            <a:endParaRPr lang="tr-TR" sz="3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642918"/>
            <a:ext cx="9001156" cy="6215082"/>
          </a:xfrm>
        </p:spPr>
        <p:txBody>
          <a:bodyPr>
            <a:noAutofit/>
          </a:bodyPr>
          <a:lstStyle/>
          <a:p>
            <a:pPr marL="457200" indent="-457200"/>
            <a:r>
              <a:rPr lang="tr-TR" dirty="0" smtClean="0">
                <a:solidFill>
                  <a:srgbClr val="FFFF00"/>
                </a:solidFill>
                <a:latin typeface="Times New Roman" panose="02020603050405020304" pitchFamily="18" charset="0"/>
                <a:cs typeface="Times New Roman" panose="02020603050405020304" pitchFamily="18" charset="0"/>
              </a:rPr>
              <a:t>Estetik yönünü, yaratıcılığını </a:t>
            </a:r>
            <a:r>
              <a:rPr lang="tr-TR" dirty="0" smtClean="0">
                <a:solidFill>
                  <a:srgbClr val="FFFF00"/>
                </a:solidFill>
                <a:latin typeface="Times New Roman" panose="02020603050405020304" pitchFamily="18" charset="0"/>
                <a:cs typeface="Times New Roman" panose="02020603050405020304" pitchFamily="18" charset="0"/>
              </a:rPr>
              <a:t>ve yeteneğini </a:t>
            </a:r>
            <a:r>
              <a:rPr lang="tr-TR" dirty="0" smtClean="0">
                <a:latin typeface="Times New Roman" panose="02020603050405020304" pitchFamily="18" charset="0"/>
                <a:cs typeface="Times New Roman" panose="02020603050405020304" pitchFamily="18" charset="0"/>
              </a:rPr>
              <a:t>müzik yoluyla geliştirmek</a:t>
            </a:r>
          </a:p>
          <a:p>
            <a:pPr marL="457200" indent="-457200"/>
            <a:r>
              <a:rPr lang="tr-TR" dirty="0" smtClean="0">
                <a:solidFill>
                  <a:srgbClr val="FFFF00"/>
                </a:solidFill>
                <a:latin typeface="Times New Roman" panose="02020603050405020304" pitchFamily="18" charset="0"/>
                <a:cs typeface="Times New Roman" panose="02020603050405020304" pitchFamily="18" charset="0"/>
              </a:rPr>
              <a:t>Atatürk’ün</a:t>
            </a:r>
            <a:r>
              <a:rPr lang="tr-TR" dirty="0" smtClean="0">
                <a:solidFill>
                  <a:schemeClr val="bg1"/>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Türk müziğinin gelişmesine ilişkin görüşlerini kavramak</a:t>
            </a:r>
          </a:p>
          <a:p>
            <a:pPr marL="457200" indent="-457200"/>
            <a:r>
              <a:rPr lang="tr-TR" dirty="0" smtClean="0">
                <a:solidFill>
                  <a:srgbClr val="FFFF00"/>
                </a:solidFill>
                <a:latin typeface="Times New Roman" panose="02020603050405020304" pitchFamily="18" charset="0"/>
                <a:cs typeface="Times New Roman" panose="02020603050405020304" pitchFamily="18" charset="0"/>
              </a:rPr>
              <a:t>Yerel, bölgesel, ulusal ve uluslararası </a:t>
            </a:r>
            <a:r>
              <a:rPr lang="tr-TR" dirty="0" smtClean="0">
                <a:latin typeface="Times New Roman" panose="02020603050405020304" pitchFamily="18" charset="0"/>
                <a:cs typeface="Times New Roman" panose="02020603050405020304" pitchFamily="18" charset="0"/>
              </a:rPr>
              <a:t>müzik türlerini tanımak</a:t>
            </a:r>
          </a:p>
          <a:p>
            <a:pPr marL="457200" indent="-457200"/>
            <a:r>
              <a:rPr lang="tr-TR" dirty="0" smtClean="0">
                <a:solidFill>
                  <a:srgbClr val="FFFF00"/>
                </a:solidFill>
                <a:latin typeface="Times New Roman" panose="02020603050405020304" pitchFamily="18" charset="0"/>
                <a:cs typeface="Times New Roman" panose="02020603050405020304" pitchFamily="18" charset="0"/>
              </a:rPr>
              <a:t>Kişilik ve öz güven </a:t>
            </a:r>
            <a:r>
              <a:rPr lang="tr-TR" dirty="0" smtClean="0">
                <a:latin typeface="Times New Roman" panose="02020603050405020304" pitchFamily="18" charset="0"/>
                <a:cs typeface="Times New Roman" panose="02020603050405020304" pitchFamily="18" charset="0"/>
              </a:rPr>
              <a:t>gelişimlerine katkı sağlamak</a:t>
            </a:r>
          </a:p>
          <a:p>
            <a:pPr marL="457200" indent="-457200"/>
            <a:r>
              <a:rPr lang="tr-TR" dirty="0" smtClean="0">
                <a:latin typeface="Times New Roman" panose="02020603050405020304" pitchFamily="18" charset="0"/>
                <a:cs typeface="Times New Roman" panose="02020603050405020304" pitchFamily="18" charset="0"/>
              </a:rPr>
              <a:t>Müzik yoluyla </a:t>
            </a:r>
            <a:r>
              <a:rPr lang="tr-TR" dirty="0" smtClean="0">
                <a:solidFill>
                  <a:srgbClr val="FFFF00"/>
                </a:solidFill>
                <a:latin typeface="Times New Roman" panose="02020603050405020304" pitchFamily="18" charset="0"/>
                <a:cs typeface="Times New Roman" panose="02020603050405020304" pitchFamily="18" charset="0"/>
              </a:rPr>
              <a:t>bireysel ve toplumsal </a:t>
            </a:r>
            <a:r>
              <a:rPr lang="tr-TR" dirty="0" smtClean="0">
                <a:latin typeface="Times New Roman" panose="02020603050405020304" pitchFamily="18" charset="0"/>
                <a:cs typeface="Times New Roman" panose="02020603050405020304" pitchFamily="18" charset="0"/>
              </a:rPr>
              <a:t>ilişkilerini</a:t>
            </a:r>
            <a:r>
              <a:rPr lang="tr-TR" dirty="0" smtClean="0">
                <a:solidFill>
                  <a:schemeClr val="bg1"/>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geliştirmek</a:t>
            </a:r>
          </a:p>
          <a:p>
            <a:pPr marL="457200" indent="-457200"/>
            <a:r>
              <a:rPr lang="tr-TR" dirty="0" smtClean="0">
                <a:solidFill>
                  <a:srgbClr val="FFFF00"/>
                </a:solidFill>
              </a:rPr>
              <a:t>Millî birliğimizi, bütünlüğümüzü </a:t>
            </a:r>
            <a:r>
              <a:rPr lang="tr-TR" dirty="0" smtClean="0"/>
              <a:t>pekiştiren ve dünya ile bütünleşmemizi kolaylaştıran </a:t>
            </a:r>
            <a:r>
              <a:rPr lang="tr-TR" dirty="0" smtClean="0">
                <a:solidFill>
                  <a:srgbClr val="FFFF00"/>
                </a:solidFill>
              </a:rPr>
              <a:t>müzik kültürü ve birikimine </a:t>
            </a:r>
            <a:r>
              <a:rPr lang="tr-TR" dirty="0" smtClean="0">
                <a:solidFill>
                  <a:schemeClr val="bg1"/>
                </a:solidFill>
              </a:rPr>
              <a:t> </a:t>
            </a:r>
            <a:r>
              <a:rPr lang="tr-TR" dirty="0" smtClean="0"/>
              <a:t>sahip olmalarını sağlamak</a:t>
            </a:r>
            <a:r>
              <a:rPr lang="tr-TR" dirty="0" smtClean="0"/>
              <a:t>,</a:t>
            </a:r>
            <a:endParaRPr lang="tr-TR" dirty="0" smtClean="0">
              <a:latin typeface="Times New Roman" panose="02020603050405020304" pitchFamily="18" charset="0"/>
              <a:cs typeface="Times New Roman" panose="02020603050405020304" pitchFamily="18" charset="0"/>
            </a:endParaRPr>
          </a:p>
          <a:p>
            <a:pPr marL="457200" indent="-457200"/>
            <a:r>
              <a:rPr lang="tr-TR" dirty="0" smtClean="0">
                <a:latin typeface="Times New Roman" panose="02020603050405020304" pitchFamily="18" charset="0"/>
                <a:cs typeface="Times New Roman" panose="02020603050405020304" pitchFamily="18" charset="0"/>
              </a:rPr>
              <a:t>Müzik ile ilgili çalışmalarda </a:t>
            </a:r>
            <a:r>
              <a:rPr lang="tr-TR" dirty="0" smtClean="0">
                <a:solidFill>
                  <a:srgbClr val="FFFF00"/>
                </a:solidFill>
                <a:latin typeface="Times New Roman" panose="02020603050405020304" pitchFamily="18" charset="0"/>
                <a:cs typeface="Times New Roman" panose="02020603050405020304" pitchFamily="18" charset="0"/>
              </a:rPr>
              <a:t>bilişim teknolojilerinden </a:t>
            </a:r>
            <a:r>
              <a:rPr lang="tr-TR" dirty="0" smtClean="0">
                <a:latin typeface="Times New Roman" panose="02020603050405020304" pitchFamily="18" charset="0"/>
                <a:cs typeface="Times New Roman" panose="02020603050405020304" pitchFamily="18" charset="0"/>
              </a:rPr>
              <a:t>yararlanmak</a:t>
            </a:r>
          </a:p>
          <a:p>
            <a:pPr marL="457200" indent="-457200"/>
            <a:r>
              <a:rPr lang="tr-TR" dirty="0" smtClean="0">
                <a:solidFill>
                  <a:srgbClr val="FFFF00"/>
                </a:solidFill>
                <a:latin typeface="Times New Roman" panose="02020603050405020304" pitchFamily="18" charset="0"/>
                <a:cs typeface="Times New Roman" panose="02020603050405020304" pitchFamily="18" charset="0"/>
              </a:rPr>
              <a:t>İstiklâl Marşı </a:t>
            </a:r>
            <a:r>
              <a:rPr lang="tr-TR" dirty="0" smtClean="0">
                <a:latin typeface="Times New Roman" panose="02020603050405020304" pitchFamily="18" charset="0"/>
                <a:cs typeface="Times New Roman" panose="02020603050405020304" pitchFamily="18" charset="0"/>
              </a:rPr>
              <a:t>başta olmak üzere marşlarımızı </a:t>
            </a:r>
            <a:endParaRPr lang="tr-TR" dirty="0" smtClean="0">
              <a:latin typeface="Times New Roman" panose="02020603050405020304" pitchFamily="18" charset="0"/>
              <a:cs typeface="Times New Roman" panose="02020603050405020304" pitchFamily="18" charset="0"/>
            </a:endParaRPr>
          </a:p>
          <a:p>
            <a:pPr marL="457200" indent="-457200">
              <a:buNone/>
            </a:pPr>
            <a:r>
              <a:rPr lang="tr-TR" dirty="0" smtClean="0">
                <a:latin typeface="Times New Roman" panose="02020603050405020304" pitchFamily="18" charset="0"/>
                <a:cs typeface="Times New Roman" panose="02020603050405020304" pitchFamily="18" charset="0"/>
              </a:rPr>
              <a:t>    özüne </a:t>
            </a:r>
            <a:r>
              <a:rPr lang="tr-TR" dirty="0" smtClean="0">
                <a:latin typeface="Times New Roman" panose="02020603050405020304" pitchFamily="18" charset="0"/>
                <a:cs typeface="Times New Roman" panose="02020603050405020304" pitchFamily="18" charset="0"/>
              </a:rPr>
              <a:t>uygun olarak seslendirmelerini sağlamak</a:t>
            </a:r>
          </a:p>
          <a:p>
            <a:pPr>
              <a:buNone/>
            </a:pPr>
            <a:endParaRPr lang="tr-TR" sz="2400" dirty="0"/>
          </a:p>
        </p:txBody>
      </p:sp>
      <p:sp>
        <p:nvSpPr>
          <p:cNvPr id="4" name="1 Başlık"/>
          <p:cNvSpPr>
            <a:spLocks noGrp="1"/>
          </p:cNvSpPr>
          <p:nvPr>
            <p:ph type="title"/>
          </p:nvPr>
        </p:nvSpPr>
        <p:spPr>
          <a:xfrm>
            <a:off x="457200" y="-285776"/>
            <a:ext cx="9544088" cy="1571636"/>
          </a:xfrm>
        </p:spPr>
        <p:txBody>
          <a:bodyPr>
            <a:normAutofit fontScale="90000"/>
          </a:bodyPr>
          <a:lstStyle/>
          <a:p>
            <a:r>
              <a:rPr lang="tr-TR" sz="3100" b="1" dirty="0" smtClean="0">
                <a:solidFill>
                  <a:schemeClr val="tx1"/>
                </a:solidFill>
                <a:latin typeface="Times New Roman" panose="02020603050405020304" pitchFamily="18" charset="0"/>
                <a:cs typeface="Times New Roman" panose="02020603050405020304" pitchFamily="18" charset="0"/>
              </a:rPr>
              <a:t/>
            </a:r>
            <a:br>
              <a:rPr lang="tr-TR" sz="3100" b="1" dirty="0" smtClean="0">
                <a:solidFill>
                  <a:schemeClr val="tx1"/>
                </a:solidFill>
                <a:latin typeface="Times New Roman" panose="02020603050405020304" pitchFamily="18" charset="0"/>
                <a:cs typeface="Times New Roman" panose="02020603050405020304" pitchFamily="18" charset="0"/>
              </a:rPr>
            </a:br>
            <a:r>
              <a:rPr lang="tr-TR" sz="3100" b="1" dirty="0" smtClean="0">
                <a:solidFill>
                  <a:schemeClr val="tx1"/>
                </a:solidFill>
                <a:latin typeface="Times New Roman" panose="02020603050405020304" pitchFamily="18" charset="0"/>
                <a:cs typeface="Times New Roman" panose="02020603050405020304" pitchFamily="18" charset="0"/>
              </a:rPr>
              <a:t/>
            </a:r>
            <a:br>
              <a:rPr lang="tr-TR" sz="3100" b="1" dirty="0" smtClean="0">
                <a:solidFill>
                  <a:schemeClr val="tx1"/>
                </a:solidFill>
                <a:latin typeface="Times New Roman" panose="02020603050405020304" pitchFamily="18" charset="0"/>
                <a:cs typeface="Times New Roman" panose="02020603050405020304" pitchFamily="18" charset="0"/>
              </a:rPr>
            </a:br>
            <a:r>
              <a:rPr lang="tr-TR" sz="3100" b="1" dirty="0" smtClean="0">
                <a:solidFill>
                  <a:schemeClr val="tx1"/>
                </a:solidFill>
                <a:latin typeface="Times New Roman" panose="02020603050405020304" pitchFamily="18" charset="0"/>
                <a:cs typeface="Times New Roman" panose="02020603050405020304" pitchFamily="18" charset="0"/>
              </a:rPr>
              <a:t/>
            </a:r>
            <a:br>
              <a:rPr lang="tr-TR" sz="3100" b="1" dirty="0" smtClean="0">
                <a:solidFill>
                  <a:schemeClr val="tx1"/>
                </a:solidFill>
                <a:latin typeface="Times New Roman" panose="02020603050405020304" pitchFamily="18" charset="0"/>
                <a:cs typeface="Times New Roman" panose="02020603050405020304" pitchFamily="18" charset="0"/>
              </a:rPr>
            </a:br>
            <a:r>
              <a:rPr lang="tr-TR" sz="3100" b="1" dirty="0" smtClean="0">
                <a:solidFill>
                  <a:schemeClr val="tx1"/>
                </a:solidFill>
                <a:latin typeface="Times New Roman" panose="02020603050405020304" pitchFamily="18" charset="0"/>
                <a:cs typeface="Times New Roman" panose="02020603050405020304" pitchFamily="18" charset="0"/>
              </a:rPr>
              <a:t/>
            </a:r>
            <a:br>
              <a:rPr lang="tr-TR" sz="3100" b="1" dirty="0" smtClean="0">
                <a:solidFill>
                  <a:schemeClr val="tx1"/>
                </a:solidFill>
                <a:latin typeface="Times New Roman" panose="02020603050405020304" pitchFamily="18" charset="0"/>
                <a:cs typeface="Times New Roman" panose="02020603050405020304" pitchFamily="18" charset="0"/>
              </a:rPr>
            </a:br>
            <a:r>
              <a:rPr lang="tr-TR" sz="3100" b="1" dirty="0" smtClean="0">
                <a:solidFill>
                  <a:schemeClr val="tx1"/>
                </a:solidFill>
                <a:latin typeface="Times New Roman" panose="02020603050405020304" pitchFamily="18" charset="0"/>
                <a:cs typeface="Times New Roman" panose="02020603050405020304" pitchFamily="18" charset="0"/>
              </a:rPr>
              <a:t/>
            </a:r>
            <a:br>
              <a:rPr lang="tr-TR" sz="3100" b="1" dirty="0" smtClean="0">
                <a:solidFill>
                  <a:schemeClr val="tx1"/>
                </a:solidFill>
                <a:latin typeface="Times New Roman" panose="02020603050405020304" pitchFamily="18" charset="0"/>
                <a:cs typeface="Times New Roman" panose="02020603050405020304" pitchFamily="18" charset="0"/>
              </a:rPr>
            </a:br>
            <a:r>
              <a:rPr lang="tr-TR" sz="3100" b="1" dirty="0" smtClean="0">
                <a:solidFill>
                  <a:schemeClr val="tx1"/>
                </a:solidFill>
                <a:latin typeface="Times New Roman" panose="02020603050405020304" pitchFamily="18" charset="0"/>
                <a:cs typeface="Times New Roman" panose="02020603050405020304" pitchFamily="18" charset="0"/>
              </a:rPr>
              <a:t>ÖĞRETİM PROGRAMININ GENEL AMAÇLARI</a:t>
            </a:r>
            <a:r>
              <a:rPr lang="tr-TR" sz="5400" b="1" dirty="0" smtClean="0">
                <a:solidFill>
                  <a:schemeClr val="bg1"/>
                </a:solidFill>
                <a:latin typeface="Times New Roman" panose="02020603050405020304" pitchFamily="18" charset="0"/>
                <a:cs typeface="Times New Roman" panose="02020603050405020304" pitchFamily="18" charset="0"/>
              </a:rPr>
              <a:t/>
            </a:r>
            <a:br>
              <a:rPr lang="tr-TR" sz="5400" b="1" dirty="0" smtClean="0">
                <a:solidFill>
                  <a:schemeClr val="bg1"/>
                </a:solidFill>
                <a:latin typeface="Times New Roman" panose="02020603050405020304" pitchFamily="18" charset="0"/>
                <a:cs typeface="Times New Roman" panose="02020603050405020304" pitchFamily="18" charset="0"/>
              </a:rPr>
            </a:br>
            <a:endParaRPr lang="tr-TR" dirty="0"/>
          </a:p>
        </p:txBody>
      </p:sp>
      <p:pic>
        <p:nvPicPr>
          <p:cNvPr id="2050" name="Picture 2" descr="C:\Users\Enes\Desktop\New folder\information_nota-de-m-sica-931.jpg"/>
          <p:cNvPicPr>
            <a:picLocks noChangeAspect="1" noChangeArrowheads="1"/>
          </p:cNvPicPr>
          <p:nvPr/>
        </p:nvPicPr>
        <p:blipFill>
          <a:blip r:embed="rId2" cstate="print"/>
          <a:srcRect/>
          <a:stretch>
            <a:fillRect/>
          </a:stretch>
        </p:blipFill>
        <p:spPr bwMode="auto">
          <a:xfrm>
            <a:off x="7258794" y="5524987"/>
            <a:ext cx="1885206" cy="133301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715404" cy="714356"/>
          </a:xfrm>
        </p:spPr>
        <p:txBody>
          <a:bodyPr>
            <a:normAutofit/>
          </a:bodyPr>
          <a:lstStyle/>
          <a:p>
            <a:r>
              <a:rPr lang="en-US" sz="2800" b="1" dirty="0" smtClean="0">
                <a:solidFill>
                  <a:schemeClr val="tx1"/>
                </a:solidFill>
                <a:latin typeface="Times New Roman" panose="02020603050405020304" pitchFamily="18" charset="0"/>
                <a:cs typeface="Times New Roman" panose="02020603050405020304" pitchFamily="18" charset="0"/>
              </a:rPr>
              <a:t>PROGRAMDA NELER DEĞİŞTİ NELER EKLENDİ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2" name="41 Dikdörtgen"/>
          <p:cNvSpPr/>
          <p:nvPr/>
        </p:nvSpPr>
        <p:spPr>
          <a:xfrm>
            <a:off x="0" y="428604"/>
            <a:ext cx="9144000" cy="5970865"/>
          </a:xfrm>
          <a:prstGeom prst="rect">
            <a:avLst/>
          </a:prstGeom>
        </p:spPr>
        <p:txBody>
          <a:bodyPr wrap="square">
            <a:spAutoFit/>
          </a:bodyPr>
          <a:lstStyle/>
          <a:p>
            <a:endParaRPr lang="tr-TR" dirty="0" smtClean="0"/>
          </a:p>
          <a:p>
            <a:pPr>
              <a:buFont typeface="Arial" pitchFamily="34" charset="0"/>
              <a:buChar char="•"/>
            </a:pPr>
            <a:r>
              <a:rPr lang="tr-TR" sz="2600" dirty="0" smtClean="0">
                <a:latin typeface="Times New Roman" pitchFamily="18" charset="0"/>
                <a:cs typeface="Times New Roman" pitchFamily="18" charset="0"/>
              </a:rPr>
              <a:t>Öğretim </a:t>
            </a:r>
            <a:r>
              <a:rPr lang="tr-TR" sz="2600" dirty="0" smtClean="0">
                <a:latin typeface="Times New Roman" pitchFamily="18" charset="0"/>
                <a:cs typeface="Times New Roman" pitchFamily="18" charset="0"/>
              </a:rPr>
              <a:t>Programında </a:t>
            </a:r>
            <a:r>
              <a:rPr lang="tr-TR" sz="2600" dirty="0" smtClean="0">
                <a:solidFill>
                  <a:srgbClr val="FFFF00"/>
                </a:solidFill>
                <a:latin typeface="Times New Roman" pitchFamily="18" charset="0"/>
                <a:cs typeface="Times New Roman" pitchFamily="18" charset="0"/>
              </a:rPr>
              <a:t>Temel Felsefe Yaklaşımı</a:t>
            </a:r>
            <a:r>
              <a:rPr lang="tr-TR" sz="2600" dirty="0" smtClean="0">
                <a:latin typeface="Times New Roman" pitchFamily="18" charset="0"/>
                <a:cs typeface="Times New Roman" pitchFamily="18" charset="0"/>
              </a:rPr>
              <a:t> oluşturuldu. </a:t>
            </a:r>
            <a:endParaRPr lang="tr-TR" sz="2600" dirty="0" smtClean="0">
              <a:latin typeface="Times New Roman" pitchFamily="18" charset="0"/>
              <a:cs typeface="Times New Roman" pitchFamily="18" charset="0"/>
            </a:endParaRPr>
          </a:p>
          <a:p>
            <a:endParaRPr lang="tr-TR" sz="2600" dirty="0" smtClean="0">
              <a:latin typeface="Times New Roman" pitchFamily="18" charset="0"/>
              <a:cs typeface="Times New Roman" pitchFamily="18" charset="0"/>
            </a:endParaRPr>
          </a:p>
          <a:p>
            <a:r>
              <a:rPr lang="tr-TR" sz="2600" dirty="0" smtClean="0">
                <a:latin typeface="Times New Roman" pitchFamily="18" charset="0"/>
                <a:cs typeface="Times New Roman" pitchFamily="18" charset="0"/>
              </a:rPr>
              <a:t>•Öğretim Programında </a:t>
            </a:r>
            <a:r>
              <a:rPr lang="tr-TR" sz="2600" dirty="0" smtClean="0">
                <a:solidFill>
                  <a:srgbClr val="FFFF00"/>
                </a:solidFill>
                <a:latin typeface="Times New Roman" pitchFamily="18" charset="0"/>
                <a:cs typeface="Times New Roman" pitchFamily="18" charset="0"/>
              </a:rPr>
              <a:t>Genel Amaçlar </a:t>
            </a:r>
            <a:r>
              <a:rPr lang="tr-TR" sz="2600" dirty="0" smtClean="0">
                <a:latin typeface="Times New Roman" pitchFamily="18" charset="0"/>
                <a:cs typeface="Times New Roman" pitchFamily="18" charset="0"/>
              </a:rPr>
              <a:t>güncellendi. </a:t>
            </a:r>
            <a:endParaRPr lang="tr-TR" sz="2600" dirty="0" smtClean="0">
              <a:latin typeface="Times New Roman" pitchFamily="18" charset="0"/>
              <a:cs typeface="Times New Roman" pitchFamily="18" charset="0"/>
            </a:endParaRPr>
          </a:p>
          <a:p>
            <a:endParaRPr lang="tr-TR" sz="2600" dirty="0" smtClean="0">
              <a:latin typeface="Times New Roman" pitchFamily="18" charset="0"/>
              <a:cs typeface="Times New Roman" pitchFamily="18" charset="0"/>
            </a:endParaRPr>
          </a:p>
          <a:p>
            <a:r>
              <a:rPr lang="tr-TR" sz="2600" dirty="0" smtClean="0">
                <a:latin typeface="Times New Roman" pitchFamily="18" charset="0"/>
                <a:cs typeface="Times New Roman" pitchFamily="18" charset="0"/>
              </a:rPr>
              <a:t>•</a:t>
            </a:r>
            <a:r>
              <a:rPr lang="tr-TR" sz="2600" dirty="0" smtClean="0">
                <a:solidFill>
                  <a:srgbClr val="FFFF00"/>
                </a:solidFill>
                <a:latin typeface="Times New Roman" pitchFamily="18" charset="0"/>
                <a:cs typeface="Times New Roman" pitchFamily="18" charset="0"/>
              </a:rPr>
              <a:t>Temel Beceriler ve Değerler Eğitimi </a:t>
            </a:r>
            <a:r>
              <a:rPr lang="tr-TR" sz="2600" dirty="0" smtClean="0">
                <a:latin typeface="Times New Roman" pitchFamily="18" charset="0"/>
                <a:cs typeface="Times New Roman" pitchFamily="18" charset="0"/>
              </a:rPr>
              <a:t>ayrı başlıklar altında ve detaylı bir kapsamda ele alındı. </a:t>
            </a:r>
            <a:endParaRPr lang="tr-TR" sz="2600" dirty="0" smtClean="0">
              <a:latin typeface="Times New Roman" pitchFamily="18" charset="0"/>
              <a:cs typeface="Times New Roman" pitchFamily="18" charset="0"/>
            </a:endParaRPr>
          </a:p>
          <a:p>
            <a:endParaRPr lang="tr-TR" sz="2600" dirty="0" smtClean="0">
              <a:latin typeface="Times New Roman" pitchFamily="18" charset="0"/>
              <a:cs typeface="Times New Roman" pitchFamily="18" charset="0"/>
            </a:endParaRPr>
          </a:p>
          <a:p>
            <a:r>
              <a:rPr lang="tr-TR" sz="2600" dirty="0" smtClean="0">
                <a:latin typeface="Times New Roman" pitchFamily="18" charset="0"/>
                <a:cs typeface="Times New Roman" pitchFamily="18" charset="0"/>
              </a:rPr>
              <a:t>•Dersin İşleniş Süreci ile ilgili ayrıntılı planlama yapma yerine </a:t>
            </a:r>
            <a:r>
              <a:rPr lang="tr-TR" sz="2600" dirty="0" smtClean="0">
                <a:solidFill>
                  <a:srgbClr val="FFFF00"/>
                </a:solidFill>
                <a:latin typeface="Times New Roman" pitchFamily="18" charset="0"/>
                <a:cs typeface="Times New Roman" pitchFamily="18" charset="0"/>
              </a:rPr>
              <a:t>Esneklik</a:t>
            </a:r>
            <a:r>
              <a:rPr lang="tr-TR" sz="2600" dirty="0" smtClean="0">
                <a:latin typeface="Times New Roman" pitchFamily="18" charset="0"/>
                <a:cs typeface="Times New Roman" pitchFamily="18" charset="0"/>
              </a:rPr>
              <a:t> anlayışı ile oluşturuldu</a:t>
            </a:r>
            <a:r>
              <a:rPr lang="tr-TR" sz="2600" dirty="0" smtClean="0">
                <a:latin typeface="Times New Roman" pitchFamily="18" charset="0"/>
                <a:cs typeface="Times New Roman" pitchFamily="18" charset="0"/>
              </a:rPr>
              <a:t>.</a:t>
            </a:r>
          </a:p>
          <a:p>
            <a:r>
              <a:rPr lang="tr-TR" sz="2600" dirty="0" smtClean="0">
                <a:latin typeface="Times New Roman" pitchFamily="18" charset="0"/>
                <a:cs typeface="Times New Roman" pitchFamily="18" charset="0"/>
              </a:rPr>
              <a:t> </a:t>
            </a:r>
            <a:endParaRPr lang="tr-TR" sz="2600" dirty="0" smtClean="0">
              <a:latin typeface="Times New Roman" pitchFamily="18" charset="0"/>
              <a:cs typeface="Times New Roman" pitchFamily="18" charset="0"/>
            </a:endParaRPr>
          </a:p>
          <a:p>
            <a:r>
              <a:rPr lang="tr-TR" sz="2600" dirty="0" smtClean="0">
                <a:latin typeface="Times New Roman" pitchFamily="18" charset="0"/>
                <a:cs typeface="Times New Roman" pitchFamily="18" charset="0"/>
              </a:rPr>
              <a:t>•</a:t>
            </a:r>
            <a:r>
              <a:rPr lang="tr-TR" sz="2600" dirty="0" smtClean="0">
                <a:solidFill>
                  <a:srgbClr val="FFFF00"/>
                </a:solidFill>
                <a:latin typeface="Times New Roman" pitchFamily="18" charset="0"/>
                <a:cs typeface="Times New Roman" pitchFamily="18" charset="0"/>
              </a:rPr>
              <a:t>Ölçme ve </a:t>
            </a:r>
            <a:r>
              <a:rPr lang="tr-TR" sz="2600" dirty="0" smtClean="0">
                <a:solidFill>
                  <a:srgbClr val="FFFF00"/>
                </a:solidFill>
                <a:latin typeface="Times New Roman" pitchFamily="18" charset="0"/>
                <a:cs typeface="Times New Roman" pitchFamily="18" charset="0"/>
              </a:rPr>
              <a:t>Değerlendirmede </a:t>
            </a:r>
            <a:r>
              <a:rPr lang="tr-TR" sz="2600" dirty="0" smtClean="0">
                <a:latin typeface="Times New Roman" pitchFamily="18" charset="0"/>
                <a:cs typeface="Times New Roman" pitchFamily="18" charset="0"/>
              </a:rPr>
              <a:t>sunulan sınırlayıcı örnekler kaldırıldı</a:t>
            </a:r>
            <a:r>
              <a:rPr lang="tr-TR" sz="2600" dirty="0" smtClean="0">
                <a:latin typeface="Times New Roman" pitchFamily="18" charset="0"/>
                <a:cs typeface="Times New Roman" pitchFamily="18" charset="0"/>
              </a:rPr>
              <a:t>.</a:t>
            </a:r>
          </a:p>
          <a:p>
            <a:r>
              <a:rPr lang="tr-TR" sz="2600" dirty="0" smtClean="0">
                <a:latin typeface="Times New Roman" pitchFamily="18" charset="0"/>
                <a:cs typeface="Times New Roman" pitchFamily="18" charset="0"/>
              </a:rPr>
              <a:t> </a:t>
            </a:r>
            <a:endParaRPr lang="tr-TR" sz="2600" dirty="0" smtClean="0">
              <a:latin typeface="Times New Roman" pitchFamily="18" charset="0"/>
              <a:cs typeface="Times New Roman" pitchFamily="18" charset="0"/>
            </a:endParaRPr>
          </a:p>
          <a:p>
            <a:r>
              <a:rPr lang="tr-TR" sz="2600" dirty="0" smtClean="0">
                <a:latin typeface="Times New Roman" pitchFamily="18" charset="0"/>
                <a:cs typeface="Times New Roman" pitchFamily="18" charset="0"/>
              </a:rPr>
              <a:t>•</a:t>
            </a:r>
            <a:r>
              <a:rPr lang="tr-TR" sz="2600" dirty="0" smtClean="0">
                <a:solidFill>
                  <a:srgbClr val="FFFF00"/>
                </a:solidFill>
                <a:latin typeface="Times New Roman" pitchFamily="18" charset="0"/>
                <a:cs typeface="Times New Roman" pitchFamily="18" charset="0"/>
              </a:rPr>
              <a:t>Rehberlik</a:t>
            </a:r>
            <a:r>
              <a:rPr lang="tr-TR" sz="2600" dirty="0" smtClean="0">
                <a:latin typeface="Times New Roman" pitchFamily="18" charset="0"/>
                <a:cs typeface="Times New Roman" pitchFamily="18" charset="0"/>
              </a:rPr>
              <a:t> konusu ile öğrencilerin bireysel özellikleri ve toplumsal yaşantılarına yol gösteren bir yöntem takip edilmiştir.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76"/>
            <a:ext cx="8572560" cy="1632798"/>
          </a:xfrm>
        </p:spPr>
        <p:txBody>
          <a:bodyPr>
            <a:normAutofit fontScale="90000"/>
          </a:bodyPr>
          <a:lstStyle/>
          <a:p>
            <a:r>
              <a:rPr lang="en-US" sz="3100" b="1" dirty="0" smtClean="0">
                <a:solidFill>
                  <a:schemeClr val="tx1"/>
                </a:solidFill>
                <a:latin typeface="Times New Roman" panose="02020603050405020304" pitchFamily="18" charset="0"/>
                <a:cs typeface="Times New Roman" panose="02020603050405020304" pitchFamily="18" charset="0"/>
              </a:rPr>
              <a:t>PROGRAMDA NELER DEĞİŞTİ NELER EKLENDİ ?</a:t>
            </a:r>
            <a:r>
              <a:rPr lang="en-US" sz="5400" b="1" dirty="0" smtClean="0">
                <a:solidFill>
                  <a:schemeClr val="bg1"/>
                </a:solidFill>
                <a:latin typeface="Times New Roman" panose="02020603050405020304" pitchFamily="18" charset="0"/>
                <a:cs typeface="Times New Roman" panose="02020603050405020304" pitchFamily="18" charset="0"/>
              </a:rPr>
              <a:t/>
            </a:r>
            <a:br>
              <a:rPr lang="en-US" sz="5400" b="1" dirty="0" smtClean="0">
                <a:solidFill>
                  <a:schemeClr val="bg1"/>
                </a:solidFill>
                <a:latin typeface="Times New Roman" panose="02020603050405020304" pitchFamily="18" charset="0"/>
                <a:cs typeface="Times New Roman" panose="02020603050405020304" pitchFamily="18" charset="0"/>
              </a:rPr>
            </a:br>
            <a:endParaRPr lang="tr-TR" dirty="0"/>
          </a:p>
        </p:txBody>
      </p:sp>
      <p:sp>
        <p:nvSpPr>
          <p:cNvPr id="6" name="Freeform 36"/>
          <p:cNvSpPr>
            <a:spLocks/>
          </p:cNvSpPr>
          <p:nvPr/>
        </p:nvSpPr>
        <p:spPr bwMode="auto">
          <a:xfrm>
            <a:off x="0" y="1071546"/>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cs typeface="Times New Roman" panose="02020603050405020304" pitchFamily="18" charset="0"/>
            </a:endParaRPr>
          </a:p>
        </p:txBody>
      </p:sp>
      <p:sp>
        <p:nvSpPr>
          <p:cNvPr id="7" name="Freeform 36"/>
          <p:cNvSpPr>
            <a:spLocks/>
          </p:cNvSpPr>
          <p:nvPr/>
        </p:nvSpPr>
        <p:spPr bwMode="auto">
          <a:xfrm>
            <a:off x="357158" y="2428868"/>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cs typeface="Times New Roman" panose="02020603050405020304" pitchFamily="18" charset="0"/>
            </a:endParaRPr>
          </a:p>
        </p:txBody>
      </p:sp>
      <p:sp>
        <p:nvSpPr>
          <p:cNvPr id="8" name="Freeform 17"/>
          <p:cNvSpPr>
            <a:spLocks/>
          </p:cNvSpPr>
          <p:nvPr/>
        </p:nvSpPr>
        <p:spPr bwMode="auto">
          <a:xfrm>
            <a:off x="714348" y="3786190"/>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cs typeface="Times New Roman" panose="02020603050405020304" pitchFamily="18" charset="0"/>
            </a:endParaRPr>
          </a:p>
        </p:txBody>
      </p:sp>
      <p:sp>
        <p:nvSpPr>
          <p:cNvPr id="9" name="Freeform 17"/>
          <p:cNvSpPr>
            <a:spLocks/>
          </p:cNvSpPr>
          <p:nvPr/>
        </p:nvSpPr>
        <p:spPr bwMode="auto">
          <a:xfrm>
            <a:off x="928662" y="5143512"/>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cs typeface="Times New Roman" panose="02020603050405020304" pitchFamily="18" charset="0"/>
            </a:endParaRPr>
          </a:p>
        </p:txBody>
      </p:sp>
      <p:sp>
        <p:nvSpPr>
          <p:cNvPr id="10" name="Oval 91"/>
          <p:cNvSpPr/>
          <p:nvPr/>
        </p:nvSpPr>
        <p:spPr bwMode="auto">
          <a:xfrm>
            <a:off x="2571736" y="1000108"/>
            <a:ext cx="931333" cy="930575"/>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latin typeface="Times New Roman" panose="02020603050405020304" pitchFamily="18" charset="0"/>
                <a:cs typeface="Times New Roman" panose="02020603050405020304" pitchFamily="18" charset="0"/>
              </a:rPr>
              <a:t>01</a:t>
            </a:r>
          </a:p>
        </p:txBody>
      </p:sp>
      <p:sp>
        <p:nvSpPr>
          <p:cNvPr id="11" name="10 Dikdörtgen"/>
          <p:cNvSpPr/>
          <p:nvPr/>
        </p:nvSpPr>
        <p:spPr>
          <a:xfrm>
            <a:off x="3571868" y="1142984"/>
            <a:ext cx="5572132" cy="1169551"/>
          </a:xfrm>
          <a:prstGeom prst="rect">
            <a:avLst/>
          </a:prstGeom>
        </p:spPr>
        <p:txBody>
          <a:bodyPr wrap="square">
            <a:spAutoFit/>
          </a:bodyPr>
          <a:lstStyle/>
          <a:p>
            <a:r>
              <a:rPr lang="tr-TR" sz="1400" dirty="0" smtClean="0">
                <a:latin typeface="Times New Roman" panose="02020603050405020304" pitchFamily="18" charset="0"/>
                <a:cs typeface="Times New Roman" panose="02020603050405020304" pitchFamily="18" charset="0"/>
              </a:rPr>
              <a:t>Öğrencilerin tarihi ve kültürel gelişimlerini kendi kültür ürünleri ile öğrenmeleri düşüncesi ile Türk Müziği'nin güncel kullanım alanlarıyla erken yaşlardan itibaren programa dahil edilmesi sağlandı. Yöresel ve Bölgesel müzik kültürlerine yönelme amacı  ile yakından uzağa eğitim ilkesi benimsendi.</a:t>
            </a:r>
            <a:endParaRPr lang="tr-TR" sz="1400" dirty="0">
              <a:latin typeface="Times New Roman" panose="02020603050405020304" pitchFamily="18" charset="0"/>
              <a:cs typeface="Times New Roman" panose="02020603050405020304" pitchFamily="18" charset="0"/>
            </a:endParaRPr>
          </a:p>
        </p:txBody>
      </p:sp>
      <p:sp>
        <p:nvSpPr>
          <p:cNvPr id="12" name="Rectangle 94"/>
          <p:cNvSpPr/>
          <p:nvPr/>
        </p:nvSpPr>
        <p:spPr>
          <a:xfrm>
            <a:off x="3857620" y="714356"/>
            <a:ext cx="2367842"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tr-TR" b="1" smtClean="0">
                <a:solidFill>
                  <a:schemeClr val="bg1"/>
                </a:solidFill>
                <a:latin typeface="Times New Roman" panose="02020603050405020304" pitchFamily="18" charset="0"/>
                <a:ea typeface="Open Sans" pitchFamily="34" charset="0"/>
                <a:cs typeface="Times New Roman" panose="02020603050405020304" pitchFamily="18" charset="0"/>
              </a:rPr>
              <a:t>TÜRK MÜZİĞİ</a:t>
            </a:r>
            <a:endParaRPr lang="en-US"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sp>
        <p:nvSpPr>
          <p:cNvPr id="13" name="Oval 96"/>
          <p:cNvSpPr/>
          <p:nvPr/>
        </p:nvSpPr>
        <p:spPr bwMode="auto">
          <a:xfrm>
            <a:off x="2857488" y="2500306"/>
            <a:ext cx="931333" cy="930574"/>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latin typeface="Times New Roman" panose="02020603050405020304" pitchFamily="18" charset="0"/>
                <a:cs typeface="Times New Roman" panose="02020603050405020304" pitchFamily="18" charset="0"/>
              </a:rPr>
              <a:t>02</a:t>
            </a:r>
          </a:p>
        </p:txBody>
      </p:sp>
      <p:sp>
        <p:nvSpPr>
          <p:cNvPr id="14" name="Rectangle 99"/>
          <p:cNvSpPr/>
          <p:nvPr/>
        </p:nvSpPr>
        <p:spPr>
          <a:xfrm>
            <a:off x="4572000" y="2285992"/>
            <a:ext cx="2674833" cy="369331"/>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tr-TR" b="1" dirty="0" smtClean="0">
                <a:solidFill>
                  <a:schemeClr val="bg1"/>
                </a:solidFill>
                <a:latin typeface="Times New Roman" panose="02020603050405020304" pitchFamily="18" charset="0"/>
                <a:ea typeface="Open Sans" pitchFamily="34" charset="0"/>
                <a:cs typeface="Times New Roman" panose="02020603050405020304" pitchFamily="18" charset="0"/>
              </a:rPr>
              <a:t>DÜNYA MÜZİKLERİ</a:t>
            </a:r>
            <a:endParaRPr lang="en-US"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sp>
        <p:nvSpPr>
          <p:cNvPr id="15" name="14 Dikdörtgen"/>
          <p:cNvSpPr/>
          <p:nvPr/>
        </p:nvSpPr>
        <p:spPr>
          <a:xfrm>
            <a:off x="4000496" y="2643182"/>
            <a:ext cx="5143504" cy="1077218"/>
          </a:xfrm>
          <a:prstGeom prst="rect">
            <a:avLst/>
          </a:prstGeom>
        </p:spPr>
        <p:txBody>
          <a:bodyPr wrap="square">
            <a:spAutoFit/>
          </a:bodyPr>
          <a:lstStyle/>
          <a:p>
            <a:r>
              <a:rPr lang="tr-TR" sz="1400" dirty="0" smtClean="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F</a:t>
            </a:r>
            <a:r>
              <a:rPr lang="tr-TR" sz="1600" dirty="0" smtClean="0">
                <a:latin typeface="Times New Roman" panose="02020603050405020304" pitchFamily="18" charset="0"/>
                <a:cs typeface="Times New Roman" panose="02020603050405020304" pitchFamily="18" charset="0"/>
              </a:rPr>
              <a:t>arklı </a:t>
            </a:r>
            <a:r>
              <a:rPr lang="tr-TR" sz="1600" dirty="0" smtClean="0">
                <a:latin typeface="Times New Roman" panose="02020603050405020304" pitchFamily="18" charset="0"/>
                <a:cs typeface="Times New Roman" panose="02020603050405020304" pitchFamily="18" charset="0"/>
              </a:rPr>
              <a:t>kültürlere ait </a:t>
            </a:r>
            <a:r>
              <a:rPr lang="tr-TR" sz="1600" dirty="0" smtClean="0">
                <a:latin typeface="Times New Roman" panose="02020603050405020304" pitchFamily="18" charset="0"/>
                <a:cs typeface="Times New Roman" panose="02020603050405020304" pitchFamily="18" charset="0"/>
              </a:rPr>
              <a:t>müziklerin ve müzik </a:t>
            </a:r>
            <a:r>
              <a:rPr lang="tr-TR" sz="1600" dirty="0" smtClean="0">
                <a:latin typeface="Times New Roman" panose="02020603050405020304" pitchFamily="18" charset="0"/>
                <a:cs typeface="Times New Roman" panose="02020603050405020304" pitchFamily="18" charset="0"/>
              </a:rPr>
              <a:t>kültürlerinin tanıtılması, incelenmesi, araştırılması, örneklendirilmesi, öğrenci </a:t>
            </a:r>
            <a:r>
              <a:rPr lang="tr-TR" sz="1600" dirty="0" err="1" smtClean="0">
                <a:latin typeface="Times New Roman" panose="02020603050405020304" pitchFamily="18" charset="0"/>
                <a:cs typeface="Times New Roman" panose="02020603050405020304" pitchFamily="18" charset="0"/>
              </a:rPr>
              <a:t>farkındalıklarının</a:t>
            </a:r>
            <a:r>
              <a:rPr lang="tr-TR" sz="1600" dirty="0" smtClean="0">
                <a:latin typeface="Times New Roman" panose="02020603050405020304" pitchFamily="18" charset="0"/>
                <a:cs typeface="Times New Roman" panose="02020603050405020304" pitchFamily="18" charset="0"/>
              </a:rPr>
              <a:t> geliştirilmesi ve müzik birikimine katkı sağlaması hedeflendi.</a:t>
            </a:r>
            <a:endParaRPr lang="tr-TR" sz="1600" dirty="0">
              <a:latin typeface="Times New Roman" panose="02020603050405020304" pitchFamily="18" charset="0"/>
              <a:cs typeface="Times New Roman" panose="02020603050405020304" pitchFamily="18" charset="0"/>
            </a:endParaRPr>
          </a:p>
        </p:txBody>
      </p:sp>
      <p:sp>
        <p:nvSpPr>
          <p:cNvPr id="16" name="Oval 101"/>
          <p:cNvSpPr/>
          <p:nvPr/>
        </p:nvSpPr>
        <p:spPr bwMode="auto">
          <a:xfrm>
            <a:off x="3214678" y="3929066"/>
            <a:ext cx="931333" cy="930575"/>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latin typeface="Times New Roman" panose="02020603050405020304" pitchFamily="18" charset="0"/>
                <a:cs typeface="Times New Roman" panose="02020603050405020304" pitchFamily="18" charset="0"/>
              </a:rPr>
              <a:t>03</a:t>
            </a:r>
          </a:p>
        </p:txBody>
      </p:sp>
      <p:sp>
        <p:nvSpPr>
          <p:cNvPr id="17" name="Rectangle 104"/>
          <p:cNvSpPr/>
          <p:nvPr/>
        </p:nvSpPr>
        <p:spPr>
          <a:xfrm>
            <a:off x="4357686" y="4000504"/>
            <a:ext cx="3622932"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tr-TR" b="1" dirty="0" smtClean="0">
                <a:solidFill>
                  <a:schemeClr val="bg1"/>
                </a:solidFill>
                <a:latin typeface="Times New Roman" panose="02020603050405020304" pitchFamily="18" charset="0"/>
                <a:ea typeface="Open Sans" pitchFamily="34" charset="0"/>
                <a:cs typeface="Times New Roman" panose="02020603050405020304" pitchFamily="18" charset="0"/>
              </a:rPr>
              <a:t>RENKLERLE NOTA EĞİTİMİ</a:t>
            </a:r>
            <a:endParaRPr lang="en-US"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sp>
        <p:nvSpPr>
          <p:cNvPr id="18" name="17 Dikdörtgen"/>
          <p:cNvSpPr/>
          <p:nvPr/>
        </p:nvSpPr>
        <p:spPr>
          <a:xfrm>
            <a:off x="4214810" y="4500570"/>
            <a:ext cx="4929190" cy="830997"/>
          </a:xfrm>
          <a:prstGeom prst="rect">
            <a:avLst/>
          </a:prstGeom>
        </p:spPr>
        <p:txBody>
          <a:bodyPr wrap="square">
            <a:spAutoFit/>
          </a:bodyPr>
          <a:lstStyle/>
          <a:p>
            <a:r>
              <a:rPr lang="tr-TR" sz="1600" dirty="0" smtClean="0">
                <a:latin typeface="Times New Roman" panose="02020603050405020304" pitchFamily="18" charset="0"/>
                <a:cs typeface="Times New Roman" panose="02020603050405020304" pitchFamily="18" charset="0"/>
              </a:rPr>
              <a:t>Notaların renklerle eşleştirilerek öğretilmesi metodu kullanılarak akılda kalıcı, eğlenceli ve aktif bir eğitim süreci planlandı.</a:t>
            </a:r>
            <a:endParaRPr lang="tr-TR" sz="1600" dirty="0">
              <a:latin typeface="Times New Roman" panose="02020603050405020304" pitchFamily="18" charset="0"/>
              <a:cs typeface="Times New Roman" panose="02020603050405020304" pitchFamily="18" charset="0"/>
            </a:endParaRPr>
          </a:p>
        </p:txBody>
      </p:sp>
      <p:sp>
        <p:nvSpPr>
          <p:cNvPr id="19" name="Oval 106"/>
          <p:cNvSpPr/>
          <p:nvPr/>
        </p:nvSpPr>
        <p:spPr bwMode="auto">
          <a:xfrm>
            <a:off x="3357554" y="5214950"/>
            <a:ext cx="931333" cy="930575"/>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latin typeface="Times New Roman" panose="02020603050405020304" pitchFamily="18" charset="0"/>
                <a:cs typeface="Times New Roman" panose="02020603050405020304" pitchFamily="18" charset="0"/>
              </a:rPr>
              <a:t>04</a:t>
            </a:r>
          </a:p>
        </p:txBody>
      </p:sp>
      <p:sp>
        <p:nvSpPr>
          <p:cNvPr id="20" name="Rectangle 109"/>
          <p:cNvSpPr/>
          <p:nvPr/>
        </p:nvSpPr>
        <p:spPr>
          <a:xfrm>
            <a:off x="4500562" y="5429264"/>
            <a:ext cx="3733174" cy="369332"/>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tr-TR" b="1" dirty="0" smtClean="0">
                <a:solidFill>
                  <a:schemeClr val="bg1"/>
                </a:solidFill>
                <a:latin typeface="Times New Roman" panose="02020603050405020304" pitchFamily="18" charset="0"/>
                <a:ea typeface="Open Sans" pitchFamily="34" charset="0"/>
                <a:cs typeface="Times New Roman" panose="02020603050405020304" pitchFamily="18" charset="0"/>
              </a:rPr>
              <a:t>BİLİŞİM DESTEKLİ MÜZİK</a:t>
            </a:r>
            <a:endParaRPr lang="en-US"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sp>
        <p:nvSpPr>
          <p:cNvPr id="21" name="20 Dikdörtgen"/>
          <p:cNvSpPr/>
          <p:nvPr/>
        </p:nvSpPr>
        <p:spPr>
          <a:xfrm>
            <a:off x="4572000" y="5929330"/>
            <a:ext cx="4572000" cy="584775"/>
          </a:xfrm>
          <a:prstGeom prst="rect">
            <a:avLst/>
          </a:prstGeom>
        </p:spPr>
        <p:txBody>
          <a:bodyPr>
            <a:spAutoFit/>
          </a:bodyPr>
          <a:lstStyle/>
          <a:p>
            <a:r>
              <a:rPr lang="tr-TR" sz="1600" dirty="0" smtClean="0">
                <a:latin typeface="Times New Roman" panose="02020603050405020304" pitchFamily="18" charset="0"/>
                <a:cs typeface="Times New Roman" panose="02020603050405020304" pitchFamily="18" charset="0"/>
              </a:rPr>
              <a:t>Müzik ile ilgili çalışmalarda bilişim teknolojilerinden yararlanmanın sağlanması.</a:t>
            </a:r>
            <a:endParaRPr lang="tr-TR"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4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8229600" cy="1285884"/>
          </a:xfrm>
        </p:spPr>
        <p:txBody>
          <a:bodyPr>
            <a:normAutofit fontScale="90000"/>
          </a:bodyPr>
          <a:lstStyle/>
          <a:p>
            <a:r>
              <a:rPr lang="tr-TR" sz="5400" b="1" dirty="0" smtClean="0">
                <a:solidFill>
                  <a:schemeClr val="tx1"/>
                </a:solidFill>
                <a:latin typeface="Times New Roman" panose="02020603050405020304" pitchFamily="18" charset="0"/>
                <a:cs typeface="Times New Roman" panose="02020603050405020304" pitchFamily="18" charset="0"/>
              </a:rPr>
              <a:t>8 ANAHTAR YETERLİLİK</a:t>
            </a:r>
            <a:r>
              <a:rPr lang="tr-TR" sz="5400" b="1" dirty="0" smtClean="0">
                <a:solidFill>
                  <a:schemeClr val="bg1"/>
                </a:solidFill>
                <a:latin typeface="Times New Roman" panose="02020603050405020304" pitchFamily="18" charset="0"/>
                <a:cs typeface="Times New Roman" panose="02020603050405020304" pitchFamily="18" charset="0"/>
              </a:rPr>
              <a:t/>
            </a:r>
            <a:br>
              <a:rPr lang="tr-TR" sz="5400" b="1" dirty="0" smtClean="0">
                <a:solidFill>
                  <a:schemeClr val="bg1"/>
                </a:solidFill>
                <a:latin typeface="Times New Roman" panose="02020603050405020304" pitchFamily="18" charset="0"/>
                <a:cs typeface="Times New Roman" panose="02020603050405020304" pitchFamily="18" charset="0"/>
              </a:rPr>
            </a:br>
            <a:endParaRPr lang="tr-TR" dirty="0"/>
          </a:p>
        </p:txBody>
      </p:sp>
      <p:sp>
        <p:nvSpPr>
          <p:cNvPr id="3" name="2 İçerik Yer Tutucusu"/>
          <p:cNvSpPr>
            <a:spLocks noGrp="1"/>
          </p:cNvSpPr>
          <p:nvPr>
            <p:ph idx="1"/>
          </p:nvPr>
        </p:nvSpPr>
        <p:spPr>
          <a:xfrm>
            <a:off x="457200" y="1214422"/>
            <a:ext cx="8229600" cy="5110178"/>
          </a:xfrm>
        </p:spPr>
        <p:txBody>
          <a:bodyPr>
            <a:normAutofit lnSpcReduction="10000"/>
          </a:bodyPr>
          <a:lstStyle/>
          <a:p>
            <a:pPr>
              <a:buNone/>
            </a:pPr>
            <a:r>
              <a:rPr lang="tr-TR" sz="2800" dirty="0" smtClean="0">
                <a:latin typeface="Times New Roman" panose="02020603050405020304" pitchFamily="18" charset="0"/>
                <a:cs typeface="Times New Roman" panose="02020603050405020304" pitchFamily="18" charset="0"/>
              </a:rPr>
              <a:t>1. Anadilde iletişim</a:t>
            </a:r>
          </a:p>
          <a:p>
            <a:pPr>
              <a:buNone/>
            </a:pPr>
            <a:r>
              <a:rPr lang="tr-TR" sz="2800" dirty="0" smtClean="0">
                <a:latin typeface="Times New Roman" panose="02020603050405020304" pitchFamily="18" charset="0"/>
                <a:cs typeface="Times New Roman" panose="02020603050405020304" pitchFamily="18" charset="0"/>
              </a:rPr>
              <a:t>2. Yabancı dillerde iletişim</a:t>
            </a:r>
          </a:p>
          <a:p>
            <a:pPr>
              <a:buNone/>
            </a:pPr>
            <a:r>
              <a:rPr lang="tr-TR" sz="2800" dirty="0" smtClean="0">
                <a:latin typeface="Times New Roman" panose="02020603050405020304" pitchFamily="18" charset="0"/>
                <a:cs typeface="Times New Roman" panose="02020603050405020304" pitchFamily="18" charset="0"/>
              </a:rPr>
              <a:t>3. Matematiksel yetkinlik ve bilim/teknolojide temel yetkinlikler</a:t>
            </a:r>
          </a:p>
          <a:p>
            <a:pPr>
              <a:buNone/>
            </a:pPr>
            <a:r>
              <a:rPr lang="tr-TR" sz="2800" dirty="0" smtClean="0">
                <a:latin typeface="Times New Roman" panose="02020603050405020304" pitchFamily="18" charset="0"/>
                <a:cs typeface="Times New Roman" panose="02020603050405020304" pitchFamily="18" charset="0"/>
              </a:rPr>
              <a:t>4. Dijital yetkinlik</a:t>
            </a:r>
          </a:p>
          <a:p>
            <a:pPr>
              <a:buNone/>
            </a:pPr>
            <a:r>
              <a:rPr lang="tr-TR" sz="2800" dirty="0" smtClean="0">
                <a:latin typeface="Times New Roman" panose="02020603050405020304" pitchFamily="18" charset="0"/>
                <a:cs typeface="Times New Roman" panose="02020603050405020304" pitchFamily="18" charset="0"/>
              </a:rPr>
              <a:t>5. Öğrenmeyi öğrenme</a:t>
            </a:r>
          </a:p>
          <a:p>
            <a:pPr>
              <a:buNone/>
            </a:pPr>
            <a:r>
              <a:rPr lang="tr-TR" sz="2800" dirty="0" smtClean="0">
                <a:latin typeface="Times New Roman" panose="02020603050405020304" pitchFamily="18" charset="0"/>
                <a:cs typeface="Times New Roman" panose="02020603050405020304" pitchFamily="18" charset="0"/>
              </a:rPr>
              <a:t>6. Sosyal ve vatandaşlıkla ilgili yetkinlikler</a:t>
            </a:r>
          </a:p>
          <a:p>
            <a:pPr>
              <a:buNone/>
            </a:pPr>
            <a:r>
              <a:rPr lang="tr-TR" sz="2800" dirty="0" smtClean="0">
                <a:latin typeface="Times New Roman" panose="02020603050405020304" pitchFamily="18" charset="0"/>
                <a:cs typeface="Times New Roman" panose="02020603050405020304" pitchFamily="18" charset="0"/>
              </a:rPr>
              <a:t>7. İnisiyatif alma ve girişimcilik</a:t>
            </a:r>
          </a:p>
          <a:p>
            <a:pPr>
              <a:buNone/>
            </a:pPr>
            <a:r>
              <a:rPr lang="tr-TR" sz="2800" dirty="0" smtClean="0">
                <a:latin typeface="Times New Roman" panose="02020603050405020304" pitchFamily="18" charset="0"/>
                <a:cs typeface="Times New Roman" panose="02020603050405020304" pitchFamily="18" charset="0"/>
              </a:rPr>
              <a:t>8. Kültürel </a:t>
            </a:r>
            <a:r>
              <a:rPr lang="tr-TR" sz="2800" dirty="0" err="1" smtClean="0">
                <a:latin typeface="Times New Roman" panose="02020603050405020304" pitchFamily="18" charset="0"/>
                <a:cs typeface="Times New Roman" panose="02020603050405020304" pitchFamily="18" charset="0"/>
              </a:rPr>
              <a:t>farkındalık</a:t>
            </a:r>
            <a:r>
              <a:rPr lang="tr-TR" sz="2800" dirty="0" smtClean="0">
                <a:latin typeface="Times New Roman" panose="02020603050405020304" pitchFamily="18" charset="0"/>
                <a:cs typeface="Times New Roman" panose="02020603050405020304" pitchFamily="18" charset="0"/>
              </a:rPr>
              <a:t> ve ifade</a:t>
            </a:r>
          </a:p>
          <a:p>
            <a:pPr>
              <a:buNone/>
            </a:pPr>
            <a:r>
              <a:rPr lang="tr-TR" sz="2800" dirty="0" smtClean="0">
                <a:latin typeface="Times New Roman" panose="02020603050405020304" pitchFamily="18" charset="0"/>
                <a:cs typeface="Times New Roman" panose="02020603050405020304" pitchFamily="18" charset="0"/>
              </a:rPr>
              <a:t>--------------------------------</a:t>
            </a:r>
          </a:p>
          <a:p>
            <a:pPr>
              <a:buNone/>
            </a:pPr>
            <a:r>
              <a:rPr lang="tr-TR" sz="2800" b="1" dirty="0" smtClean="0">
                <a:solidFill>
                  <a:srgbClr val="FFFF00"/>
                </a:solidFill>
                <a:latin typeface="Times New Roman" panose="02020603050405020304" pitchFamily="18" charset="0"/>
                <a:cs typeface="Times New Roman" panose="02020603050405020304" pitchFamily="18" charset="0"/>
              </a:rPr>
              <a:t>10. Sanat Yeterlilikleri</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500042"/>
            <a:ext cx="9215502" cy="1500198"/>
          </a:xfrm>
        </p:spPr>
        <p:txBody>
          <a:bodyPr>
            <a:normAutofit fontScale="90000"/>
          </a:bodyPr>
          <a:lstStyle/>
          <a:p>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bg1"/>
                </a:solidFill>
                <a:latin typeface="Times New Roman" panose="02020603050405020304" pitchFamily="18" charset="0"/>
                <a:cs typeface="Times New Roman" panose="02020603050405020304" pitchFamily="18" charset="0"/>
              </a:rPr>
              <a:t/>
            </a:r>
            <a:br>
              <a:rPr lang="tr-TR" sz="3100" b="1" dirty="0" smtClean="0">
                <a:solidFill>
                  <a:schemeClr val="bg1"/>
                </a:solidFill>
                <a:latin typeface="Times New Roman" panose="02020603050405020304" pitchFamily="18" charset="0"/>
                <a:cs typeface="Times New Roman" panose="02020603050405020304" pitchFamily="18" charset="0"/>
              </a:rPr>
            </a:br>
            <a:r>
              <a:rPr lang="tr-TR" sz="3100" b="1" dirty="0" smtClean="0">
                <a:solidFill>
                  <a:schemeClr val="tx1"/>
                </a:solidFill>
                <a:latin typeface="Times New Roman" panose="02020603050405020304" pitchFamily="18" charset="0"/>
                <a:cs typeface="Times New Roman" panose="02020603050405020304" pitchFamily="18" charset="0"/>
              </a:rPr>
              <a:t/>
            </a:r>
            <a:br>
              <a:rPr lang="tr-TR" sz="3100" b="1" dirty="0" smtClean="0">
                <a:solidFill>
                  <a:schemeClr val="tx1"/>
                </a:solidFill>
                <a:latin typeface="Times New Roman" panose="02020603050405020304" pitchFamily="18" charset="0"/>
                <a:cs typeface="Times New Roman" panose="02020603050405020304" pitchFamily="18" charset="0"/>
              </a:rPr>
            </a:br>
            <a:r>
              <a:rPr lang="tr-TR" sz="3100" b="1" dirty="0" smtClean="0">
                <a:solidFill>
                  <a:schemeClr val="tx1"/>
                </a:solidFill>
                <a:latin typeface="Times New Roman" panose="02020603050405020304" pitchFamily="18" charset="0"/>
                <a:cs typeface="Times New Roman" panose="02020603050405020304" pitchFamily="18" charset="0"/>
              </a:rPr>
              <a:t>MEVCUT ÖĞRETİM PROGRAMI İLE YENİ ÖĞRETİM PROGRAMI’NIN KAZANIM KARŞILAŞTIRMALARI</a:t>
            </a:r>
            <a:r>
              <a:rPr lang="tr-TR" sz="5400" b="1" dirty="0" smtClean="0">
                <a:solidFill>
                  <a:schemeClr val="bg1"/>
                </a:solidFill>
                <a:latin typeface="Times New Roman" panose="02020603050405020304" pitchFamily="18" charset="0"/>
                <a:cs typeface="Times New Roman" panose="02020603050405020304" pitchFamily="18" charset="0"/>
              </a:rPr>
              <a:t/>
            </a:r>
            <a:br>
              <a:rPr lang="tr-TR" sz="5400" b="1" dirty="0" smtClean="0">
                <a:solidFill>
                  <a:schemeClr val="bg1"/>
                </a:solidFill>
                <a:latin typeface="Times New Roman" panose="02020603050405020304" pitchFamily="18" charset="0"/>
                <a:cs typeface="Times New Roman" panose="02020603050405020304" pitchFamily="18" charset="0"/>
              </a:rPr>
            </a:br>
            <a:endParaRPr lang="tr-TR" dirty="0"/>
          </a:p>
        </p:txBody>
      </p:sp>
      <p:graphicFrame>
        <p:nvGraphicFramePr>
          <p:cNvPr id="4" name="3 İçerik Yer Tutucusu"/>
          <p:cNvGraphicFramePr>
            <a:graphicFrameLocks noGrp="1"/>
          </p:cNvGraphicFramePr>
          <p:nvPr>
            <p:ph idx="1"/>
          </p:nvPr>
        </p:nvGraphicFramePr>
        <p:xfrm>
          <a:off x="500034" y="2214556"/>
          <a:ext cx="8229600" cy="308959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89903">
                <a:tc>
                  <a:txBody>
                    <a:bodyPr/>
                    <a:lstStyle/>
                    <a:p>
                      <a:pPr algn="ctr"/>
                      <a:r>
                        <a:rPr lang="tr-TR" dirty="0" smtClean="0">
                          <a:latin typeface="Times New Roman" panose="02020603050405020304" pitchFamily="18" charset="0"/>
                          <a:cs typeface="Times New Roman" panose="02020603050405020304" pitchFamily="18" charset="0"/>
                        </a:rPr>
                        <a:t>Sınıf</a:t>
                      </a:r>
                      <a:endParaRPr lang="tr-TR" dirty="0">
                        <a:latin typeface="Times New Roman" panose="02020603050405020304" pitchFamily="18" charset="0"/>
                        <a:cs typeface="Times New Roman" panose="02020603050405020304" pitchFamily="18" charset="0"/>
                      </a:endParaRPr>
                    </a:p>
                  </a:txBody>
                  <a:tcPr/>
                </a:tc>
                <a:tc>
                  <a:txBody>
                    <a:bodyPr/>
                    <a:lstStyle/>
                    <a:p>
                      <a:pPr algn="ctr"/>
                      <a:r>
                        <a:rPr lang="tr-TR" sz="1400" dirty="0" smtClean="0">
                          <a:latin typeface="Times New Roman" panose="02020603050405020304" pitchFamily="18" charset="0"/>
                          <a:cs typeface="Times New Roman" panose="02020603050405020304" pitchFamily="18" charset="0"/>
                        </a:rPr>
                        <a:t>Dinleme</a:t>
                      </a:r>
                      <a:r>
                        <a:rPr lang="tr-TR" sz="1400" baseline="0" dirty="0" smtClean="0">
                          <a:latin typeface="Times New Roman" panose="02020603050405020304" pitchFamily="18" charset="0"/>
                          <a:cs typeface="Times New Roman" panose="02020603050405020304" pitchFamily="18" charset="0"/>
                        </a:rPr>
                        <a:t>-Söyleme-Çalma</a:t>
                      </a:r>
                      <a:endParaRPr lang="tr-TR" sz="1400" dirty="0">
                        <a:latin typeface="Times New Roman" panose="02020603050405020304" pitchFamily="18" charset="0"/>
                        <a:cs typeface="Times New Roman" panose="02020603050405020304" pitchFamily="18" charset="0"/>
                      </a:endParaRPr>
                    </a:p>
                  </a:txBody>
                  <a:tcPr/>
                </a:tc>
                <a:tc>
                  <a:txBody>
                    <a:bodyPr/>
                    <a:lstStyle/>
                    <a:p>
                      <a:pPr algn="ctr"/>
                      <a:r>
                        <a:rPr lang="tr-TR" dirty="0" smtClean="0">
                          <a:latin typeface="Times New Roman" panose="02020603050405020304" pitchFamily="18" charset="0"/>
                          <a:cs typeface="Times New Roman" panose="02020603050405020304" pitchFamily="18" charset="0"/>
                        </a:rPr>
                        <a:t>Müziksel Algı ve Bilgilenme</a:t>
                      </a:r>
                      <a:endParaRPr lang="tr-TR" dirty="0">
                        <a:latin typeface="Times New Roman" panose="02020603050405020304" pitchFamily="18" charset="0"/>
                        <a:cs typeface="Times New Roman" panose="02020603050405020304" pitchFamily="18" charset="0"/>
                      </a:endParaRPr>
                    </a:p>
                  </a:txBody>
                  <a:tcPr/>
                </a:tc>
                <a:tc>
                  <a:txBody>
                    <a:bodyPr/>
                    <a:lstStyle/>
                    <a:p>
                      <a:pPr algn="ctr"/>
                      <a:r>
                        <a:rPr lang="tr-TR" dirty="0" smtClean="0">
                          <a:latin typeface="Times New Roman" panose="02020603050405020304" pitchFamily="18" charset="0"/>
                          <a:cs typeface="Times New Roman" panose="02020603050405020304" pitchFamily="18" charset="0"/>
                        </a:rPr>
                        <a:t>Müziksel Yaratıcılık</a:t>
                      </a:r>
                      <a:endParaRPr lang="tr-TR" dirty="0">
                        <a:latin typeface="Times New Roman" panose="02020603050405020304" pitchFamily="18" charset="0"/>
                        <a:cs typeface="Times New Roman" panose="02020603050405020304" pitchFamily="18" charset="0"/>
                      </a:endParaRPr>
                    </a:p>
                  </a:txBody>
                  <a:tcPr/>
                </a:tc>
                <a:tc>
                  <a:txBody>
                    <a:bodyPr/>
                    <a:lstStyle/>
                    <a:p>
                      <a:pPr algn="ctr"/>
                      <a:r>
                        <a:rPr lang="tr-TR" dirty="0" smtClean="0">
                          <a:latin typeface="Times New Roman" panose="02020603050405020304" pitchFamily="18" charset="0"/>
                          <a:cs typeface="Times New Roman" panose="02020603050405020304" pitchFamily="18" charset="0"/>
                        </a:rPr>
                        <a:t>Müzik Kültürü</a:t>
                      </a:r>
                      <a:endParaRPr lang="tr-TR" dirty="0">
                        <a:latin typeface="Times New Roman" panose="02020603050405020304" pitchFamily="18" charset="0"/>
                        <a:cs typeface="Times New Roman" panose="02020603050405020304" pitchFamily="18" charset="0"/>
                      </a:endParaRPr>
                    </a:p>
                  </a:txBody>
                  <a:tcPr/>
                </a:tc>
              </a:tr>
              <a:tr h="489903">
                <a:tc>
                  <a:txBody>
                    <a:bodyPr/>
                    <a:lstStyle/>
                    <a:p>
                      <a:pPr algn="ctr"/>
                      <a:r>
                        <a:rPr lang="tr-TR" b="1" dirty="0" smtClean="0">
                          <a:latin typeface="Times New Roman" panose="02020603050405020304" pitchFamily="18" charset="0"/>
                          <a:cs typeface="Times New Roman" panose="02020603050405020304" pitchFamily="18" charset="0"/>
                        </a:rPr>
                        <a:t>1</a:t>
                      </a:r>
                      <a:endParaRPr lang="tr-TR"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aseline="0" dirty="0" smtClean="0">
                          <a:latin typeface="Times New Roman" panose="02020603050405020304" pitchFamily="18" charset="0"/>
                          <a:cs typeface="Times New Roman" panose="02020603050405020304" pitchFamily="18" charset="0"/>
                        </a:rPr>
                        <a:t>10 –&gt; 12</a:t>
                      </a:r>
                      <a:endParaRPr lang="tr-TR"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aseline="0" dirty="0" smtClean="0">
                          <a:latin typeface="Times New Roman" panose="02020603050405020304" pitchFamily="18" charset="0"/>
                          <a:cs typeface="Times New Roman" panose="02020603050405020304" pitchFamily="18" charset="0"/>
                        </a:rPr>
                        <a:t>2 –&gt; 3</a:t>
                      </a:r>
                      <a:endParaRPr lang="tr-TR"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aseline="0" dirty="0" smtClean="0">
                          <a:latin typeface="Times New Roman" panose="02020603050405020304" pitchFamily="18" charset="0"/>
                          <a:cs typeface="Times New Roman" panose="02020603050405020304" pitchFamily="18" charset="0"/>
                        </a:rPr>
                        <a:t>5 –&gt; 5</a:t>
                      </a:r>
                      <a:endParaRPr lang="tr-TR"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aseline="0" dirty="0" smtClean="0">
                          <a:latin typeface="Times New Roman" panose="02020603050405020304" pitchFamily="18" charset="0"/>
                          <a:cs typeface="Times New Roman" panose="02020603050405020304" pitchFamily="18" charset="0"/>
                        </a:rPr>
                        <a:t>6 –&gt; 5</a:t>
                      </a:r>
                      <a:endParaRPr lang="tr-TR" dirty="0" smtClean="0">
                        <a:latin typeface="Times New Roman" panose="02020603050405020304" pitchFamily="18" charset="0"/>
                        <a:cs typeface="Times New Roman" panose="02020603050405020304" pitchFamily="18" charset="0"/>
                      </a:endParaRPr>
                    </a:p>
                  </a:txBody>
                  <a:tcPr/>
                </a:tc>
              </a:tr>
              <a:tr h="489903">
                <a:tc>
                  <a:txBody>
                    <a:bodyPr/>
                    <a:lstStyle/>
                    <a:p>
                      <a:pPr algn="ctr"/>
                      <a:r>
                        <a:rPr lang="tr-TR" b="1" dirty="0" smtClean="0">
                          <a:latin typeface="Times New Roman" panose="02020603050405020304" pitchFamily="18" charset="0"/>
                          <a:cs typeface="Times New Roman" panose="02020603050405020304" pitchFamily="18" charset="0"/>
                        </a:rPr>
                        <a:t>2</a:t>
                      </a:r>
                      <a:endParaRPr lang="tr-TR"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aseline="0" dirty="0" smtClean="0">
                          <a:latin typeface="Times New Roman" panose="02020603050405020304" pitchFamily="18" charset="0"/>
                          <a:cs typeface="Times New Roman" panose="02020603050405020304" pitchFamily="18" charset="0"/>
                        </a:rPr>
                        <a:t>9 –&gt; 8</a:t>
                      </a:r>
                      <a:endParaRPr lang="tr-TR"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5</a:t>
                      </a:r>
                      <a:r>
                        <a:rPr lang="tr-TR" baseline="0" dirty="0" smtClean="0">
                          <a:latin typeface="Times New Roman" panose="02020603050405020304" pitchFamily="18" charset="0"/>
                          <a:cs typeface="Times New Roman" panose="02020603050405020304" pitchFamily="18" charset="0"/>
                        </a:rPr>
                        <a:t> –&gt; 5</a:t>
                      </a:r>
                      <a:endParaRPr lang="tr-TR"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2</a:t>
                      </a:r>
                      <a:r>
                        <a:rPr lang="tr-TR" baseline="0" dirty="0" smtClean="0">
                          <a:latin typeface="Times New Roman" panose="02020603050405020304" pitchFamily="18" charset="0"/>
                          <a:cs typeface="Times New Roman" panose="02020603050405020304" pitchFamily="18" charset="0"/>
                        </a:rPr>
                        <a:t> –&gt; 2</a:t>
                      </a:r>
                      <a:endParaRPr lang="tr-TR"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6</a:t>
                      </a:r>
                      <a:r>
                        <a:rPr lang="tr-TR" baseline="0" dirty="0" smtClean="0">
                          <a:latin typeface="Times New Roman" panose="02020603050405020304" pitchFamily="18" charset="0"/>
                          <a:cs typeface="Times New Roman" panose="02020603050405020304" pitchFamily="18" charset="0"/>
                        </a:rPr>
                        <a:t> –&gt; 4</a:t>
                      </a:r>
                      <a:endParaRPr lang="tr-TR" dirty="0" smtClean="0">
                        <a:latin typeface="Times New Roman" panose="02020603050405020304" pitchFamily="18" charset="0"/>
                        <a:cs typeface="Times New Roman" panose="02020603050405020304" pitchFamily="18" charset="0"/>
                      </a:endParaRPr>
                    </a:p>
                  </a:txBody>
                  <a:tcPr/>
                </a:tc>
              </a:tr>
              <a:tr h="489903">
                <a:tc>
                  <a:txBody>
                    <a:bodyPr/>
                    <a:lstStyle/>
                    <a:p>
                      <a:pPr algn="ctr"/>
                      <a:r>
                        <a:rPr lang="tr-TR" b="1" dirty="0" smtClean="0">
                          <a:latin typeface="Times New Roman" panose="02020603050405020304" pitchFamily="18" charset="0"/>
                          <a:cs typeface="Times New Roman" panose="02020603050405020304" pitchFamily="18" charset="0"/>
                        </a:rPr>
                        <a:t>3</a:t>
                      </a:r>
                      <a:endParaRPr lang="tr-TR"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7</a:t>
                      </a:r>
                      <a:r>
                        <a:rPr lang="tr-TR" baseline="0" dirty="0" smtClean="0">
                          <a:latin typeface="Times New Roman" panose="02020603050405020304" pitchFamily="18" charset="0"/>
                          <a:cs typeface="Times New Roman" panose="02020603050405020304" pitchFamily="18" charset="0"/>
                        </a:rPr>
                        <a:t> –&gt; 8</a:t>
                      </a:r>
                      <a:endParaRPr lang="tr-TR"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5</a:t>
                      </a:r>
                      <a:r>
                        <a:rPr lang="tr-TR" baseline="0" dirty="0" smtClean="0">
                          <a:latin typeface="Times New Roman" panose="02020603050405020304" pitchFamily="18" charset="0"/>
                          <a:cs typeface="Times New Roman" panose="02020603050405020304" pitchFamily="18" charset="0"/>
                        </a:rPr>
                        <a:t> –&gt; 7</a:t>
                      </a:r>
                      <a:endParaRPr lang="tr-TR"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4</a:t>
                      </a:r>
                      <a:r>
                        <a:rPr lang="tr-TR" baseline="0" dirty="0" smtClean="0">
                          <a:latin typeface="Times New Roman" panose="02020603050405020304" pitchFamily="18" charset="0"/>
                          <a:cs typeface="Times New Roman" panose="02020603050405020304" pitchFamily="18" charset="0"/>
                        </a:rPr>
                        <a:t> –&gt; 4</a:t>
                      </a:r>
                      <a:endParaRPr lang="tr-TR"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7</a:t>
                      </a:r>
                      <a:r>
                        <a:rPr lang="tr-TR" baseline="0" dirty="0" smtClean="0">
                          <a:latin typeface="Times New Roman" panose="02020603050405020304" pitchFamily="18" charset="0"/>
                          <a:cs typeface="Times New Roman" panose="02020603050405020304" pitchFamily="18" charset="0"/>
                        </a:rPr>
                        <a:t> –&gt; 4</a:t>
                      </a:r>
                      <a:endParaRPr lang="tr-TR" dirty="0" smtClean="0">
                        <a:latin typeface="Times New Roman" panose="02020603050405020304" pitchFamily="18" charset="0"/>
                        <a:cs typeface="Times New Roman" panose="02020603050405020304" pitchFamily="18" charset="0"/>
                      </a:endParaRPr>
                    </a:p>
                  </a:txBody>
                  <a:tcPr/>
                </a:tc>
              </a:tr>
              <a:tr h="489903">
                <a:tc>
                  <a:txBody>
                    <a:bodyPr/>
                    <a:lstStyle/>
                    <a:p>
                      <a:pPr algn="ctr"/>
                      <a:r>
                        <a:rPr lang="tr-TR" b="1" dirty="0" smtClean="0">
                          <a:latin typeface="Times New Roman" panose="02020603050405020304" pitchFamily="18" charset="0"/>
                          <a:cs typeface="Times New Roman" panose="02020603050405020304" pitchFamily="18" charset="0"/>
                        </a:rPr>
                        <a:t>4</a:t>
                      </a:r>
                      <a:endParaRPr lang="tr-TR"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6</a:t>
                      </a:r>
                      <a:r>
                        <a:rPr lang="tr-TR" baseline="0" dirty="0" smtClean="0">
                          <a:latin typeface="Times New Roman" panose="02020603050405020304" pitchFamily="18" charset="0"/>
                          <a:cs typeface="Times New Roman" panose="02020603050405020304" pitchFamily="18" charset="0"/>
                        </a:rPr>
                        <a:t> –&gt; 6</a:t>
                      </a:r>
                      <a:endParaRPr lang="tr-TR"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5</a:t>
                      </a:r>
                      <a:r>
                        <a:rPr lang="tr-TR" baseline="0" dirty="0" smtClean="0">
                          <a:latin typeface="Times New Roman" panose="02020603050405020304" pitchFamily="18" charset="0"/>
                          <a:cs typeface="Times New Roman" panose="02020603050405020304" pitchFamily="18" charset="0"/>
                        </a:rPr>
                        <a:t> –&gt; 6</a:t>
                      </a:r>
                      <a:endParaRPr lang="tr-TR"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5</a:t>
                      </a:r>
                      <a:r>
                        <a:rPr lang="tr-TR" baseline="0" dirty="0" smtClean="0">
                          <a:latin typeface="Times New Roman" panose="02020603050405020304" pitchFamily="18" charset="0"/>
                          <a:cs typeface="Times New Roman" panose="02020603050405020304" pitchFamily="18" charset="0"/>
                        </a:rPr>
                        <a:t> –&gt; 5</a:t>
                      </a:r>
                      <a:endParaRPr lang="tr-TR"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7</a:t>
                      </a:r>
                      <a:r>
                        <a:rPr lang="tr-TR" baseline="0" dirty="0" smtClean="0">
                          <a:latin typeface="Times New Roman" panose="02020603050405020304" pitchFamily="18" charset="0"/>
                          <a:cs typeface="Times New Roman" panose="02020603050405020304" pitchFamily="18" charset="0"/>
                        </a:rPr>
                        <a:t> –&gt; 5</a:t>
                      </a:r>
                      <a:endParaRPr lang="tr-TR" dirty="0" smtClean="0">
                        <a:latin typeface="Times New Roman" panose="02020603050405020304" pitchFamily="18" charset="0"/>
                        <a:cs typeface="Times New Roman" panose="02020603050405020304" pitchFamily="18" charset="0"/>
                      </a:endParaRPr>
                    </a:p>
                  </a:txBody>
                  <a:tcPr/>
                </a:tc>
              </a:tr>
              <a:tr h="489903">
                <a:tc>
                  <a:txBody>
                    <a:bodyPr/>
                    <a:lstStyle/>
                    <a:p>
                      <a:pPr algn="ctr"/>
                      <a:r>
                        <a:rPr lang="tr-TR" b="1" dirty="0" smtClean="0">
                          <a:solidFill>
                            <a:srgbClr val="FF0000"/>
                          </a:solidFill>
                          <a:latin typeface="Times New Roman" panose="02020603050405020304" pitchFamily="18" charset="0"/>
                          <a:cs typeface="Times New Roman" panose="02020603050405020304" pitchFamily="18" charset="0"/>
                        </a:rPr>
                        <a:t>Toplam</a:t>
                      </a:r>
                      <a:endParaRPr lang="tr-TR"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baseline="0" dirty="0" smtClean="0">
                          <a:solidFill>
                            <a:srgbClr val="FF0000"/>
                          </a:solidFill>
                          <a:latin typeface="Times New Roman" panose="02020603050405020304" pitchFamily="18" charset="0"/>
                          <a:cs typeface="Times New Roman" panose="02020603050405020304" pitchFamily="18" charset="0"/>
                        </a:rPr>
                        <a:t>32 –&gt; 34</a:t>
                      </a:r>
                      <a:endParaRPr lang="tr-TR" b="1" dirty="0" smtClean="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baseline="0" dirty="0" smtClean="0">
                          <a:solidFill>
                            <a:srgbClr val="FF0000"/>
                          </a:solidFill>
                          <a:latin typeface="Times New Roman" panose="02020603050405020304" pitchFamily="18" charset="0"/>
                          <a:cs typeface="Times New Roman" panose="02020603050405020304" pitchFamily="18" charset="0"/>
                        </a:rPr>
                        <a:t>17 –&gt; 21</a:t>
                      </a:r>
                      <a:endParaRPr lang="tr-TR" b="1" dirty="0" smtClean="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baseline="0" dirty="0" smtClean="0">
                          <a:solidFill>
                            <a:srgbClr val="FF0000"/>
                          </a:solidFill>
                          <a:latin typeface="Times New Roman" panose="02020603050405020304" pitchFamily="18" charset="0"/>
                          <a:cs typeface="Times New Roman" panose="02020603050405020304" pitchFamily="18" charset="0"/>
                        </a:rPr>
                        <a:t>16 –&gt; 16</a:t>
                      </a:r>
                      <a:endParaRPr lang="tr-TR" b="1" dirty="0" smtClean="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baseline="0" dirty="0" smtClean="0">
                          <a:solidFill>
                            <a:srgbClr val="FF0000"/>
                          </a:solidFill>
                          <a:latin typeface="Times New Roman" panose="02020603050405020304" pitchFamily="18" charset="0"/>
                          <a:cs typeface="Times New Roman" panose="02020603050405020304" pitchFamily="18" charset="0"/>
                        </a:rPr>
                        <a:t>26–&gt; 18</a:t>
                      </a:r>
                      <a:endParaRPr lang="tr-TR" b="1" dirty="0" smtClean="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unu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Sunu1</Template>
  <TotalTime>278</TotalTime>
  <Words>620</Words>
  <Application>Microsoft Office PowerPoint</Application>
  <PresentationFormat>Ekran Gösterisi (4:3)</PresentationFormat>
  <Paragraphs>120</Paragraphs>
  <Slides>18</Slides>
  <Notes>0</Notes>
  <HiddenSlides>0</HiddenSlides>
  <MMClips>0</MMClips>
  <ScaleCrop>false</ScaleCrop>
  <HeadingPairs>
    <vt:vector size="4" baseType="variant">
      <vt:variant>
        <vt:lpstr>Tema</vt:lpstr>
      </vt:variant>
      <vt:variant>
        <vt:i4>2</vt:i4>
      </vt:variant>
      <vt:variant>
        <vt:lpstr>Slayt Başlıkları</vt:lpstr>
      </vt:variant>
      <vt:variant>
        <vt:i4>18</vt:i4>
      </vt:variant>
    </vt:vector>
  </HeadingPairs>
  <TitlesOfParts>
    <vt:vector size="20" baseType="lpstr">
      <vt:lpstr>Akış</vt:lpstr>
      <vt:lpstr>Sunu1</vt:lpstr>
      <vt:lpstr>   T.C. MİLLİ EĞİTİM BAKANLIĞI </vt:lpstr>
      <vt:lpstr>Sununun İçeriği</vt:lpstr>
      <vt:lpstr>Programın Yapısı</vt:lpstr>
      <vt:lpstr>PROGRAMIN TEMEL FELSEFESİ</vt:lpstr>
      <vt:lpstr>     ÖĞRETİM PROGRAMININ GENEL AMAÇLARI </vt:lpstr>
      <vt:lpstr>PROGRAMDA NELER DEĞİŞTİ NELER EKLENDİ ?</vt:lpstr>
      <vt:lpstr>PROGRAMDA NELER DEĞİŞTİ NELER EKLENDİ ? </vt:lpstr>
      <vt:lpstr>8 ANAHTAR YETERLİLİK </vt:lpstr>
      <vt:lpstr>          MEVCUT ÖĞRETİM PROGRAMI İLE YENİ ÖĞRETİM PROGRAMI’NIN KAZANIM KARŞILAŞTIRMALARI </vt:lpstr>
      <vt:lpstr>                      2006 Müzik Öğretim Programı  Değiştirilen Kazanım Örneği </vt:lpstr>
      <vt:lpstr>2017 Müzik Öğretim Programı Kazanım Örnekleri </vt:lpstr>
      <vt:lpstr>Slayt 12</vt:lpstr>
      <vt:lpstr>2017 Müzik Öğretim Programı Kazanım Örnekleri</vt:lpstr>
      <vt:lpstr>           2017 Müzik Öğretim Programı Kazanım Örnekleri </vt:lpstr>
      <vt:lpstr>      ÖĞRETİM PROGRAMININ İLKOKUL 1 ve 2. SINIFLAR  ÖĞRENME ALANLARI VE SÜRELERİ </vt:lpstr>
      <vt:lpstr>    ÖĞRETİM PROGRAMININ İLKOKUL 3 ve 4. SINIFLAR  ÖĞRENME ALANLARI VE SÜRELERİ </vt:lpstr>
      <vt:lpstr>UYGULAMADA DİKKAT EDİLECEK HUSUSLAR</vt:lpstr>
      <vt:lpstr>Slayt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Enes</dc:creator>
  <cp:lastModifiedBy>Enes</cp:lastModifiedBy>
  <cp:revision>59</cp:revision>
  <dcterms:created xsi:type="dcterms:W3CDTF">2017-08-25T10:26:31Z</dcterms:created>
  <dcterms:modified xsi:type="dcterms:W3CDTF">2017-08-26T14:06:46Z</dcterms:modified>
</cp:coreProperties>
</file>