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327" r:id="rId3"/>
    <p:sldId id="352" r:id="rId4"/>
    <p:sldId id="353" r:id="rId5"/>
    <p:sldId id="344" r:id="rId6"/>
    <p:sldId id="345" r:id="rId7"/>
    <p:sldId id="357" r:id="rId8"/>
    <p:sldId id="354" r:id="rId9"/>
    <p:sldId id="336" r:id="rId10"/>
    <p:sldId id="337" r:id="rId11"/>
    <p:sldId id="355" r:id="rId12"/>
    <p:sldId id="356" r:id="rId13"/>
    <p:sldId id="358" r:id="rId14"/>
    <p:sldId id="359" r:id="rId15"/>
    <p:sldId id="360" r:id="rId16"/>
    <p:sldId id="324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81" d="100"/>
          <a:sy n="81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srgbClr val="ECE9C6"/>
                </a:solidFill>
              </a:rPr>
              <a:pPr/>
              <a:t>26.08.2017</a:t>
            </a:fld>
            <a:endParaRPr lang="tr-TR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srgbClr val="ECE9C6"/>
                </a:solidFill>
              </a:rPr>
              <a:pPr/>
              <a:t>‹#›</a:t>
            </a:fld>
            <a:endParaRPr lang="tr-TR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61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895D1D"/>
                </a:solidFill>
              </a:rPr>
              <a:pPr/>
              <a:t>26.08.2017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951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895D1D"/>
                </a:solidFill>
              </a:rPr>
              <a:pPr/>
              <a:t>26.08.2017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366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895D1D"/>
                </a:solidFill>
              </a:rPr>
              <a:pPr/>
              <a:t>26.08.2017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638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895D1D"/>
                </a:solidFill>
              </a:rPr>
              <a:pPr/>
              <a:t>26.08.2017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42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895D1D"/>
                </a:solidFill>
              </a:rPr>
              <a:pPr/>
              <a:t>26.08.2017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9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895D1D"/>
                </a:solidFill>
              </a:rPr>
              <a:pPr/>
              <a:t>26.08.2017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778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895D1D"/>
                </a:solidFill>
              </a:rPr>
              <a:pPr/>
              <a:t>26.08.2017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613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895D1D"/>
                </a:solidFill>
              </a:rPr>
              <a:pPr/>
              <a:t>26.08.2017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1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895D1D"/>
                </a:solidFill>
              </a:rPr>
              <a:pPr/>
              <a:t>26.08.2017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0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895D1D"/>
                </a:solidFill>
              </a:rPr>
              <a:pPr/>
              <a:t>26.08.2017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srgbClr val="895D1D"/>
                </a:solidFill>
              </a:rPr>
              <a:pPr/>
              <a:t>26.08.2017</a:t>
            </a:fld>
            <a:endParaRPr lang="tr-T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srgbClr val="895D1D"/>
                </a:solidFill>
              </a:rPr>
              <a:pPr/>
              <a:t>‹#›</a:t>
            </a:fld>
            <a:endParaRPr lang="tr-T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8" r="28750" b="24000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9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15539" r="29231" b="507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5" y="2060849"/>
            <a:ext cx="8424936" cy="4065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Türkçe dersinde temel dil becerilerinin kazandırılmasında metinlerden yararlanılır.</a:t>
            </a:r>
          </a:p>
          <a:p>
            <a:pPr marL="0" indent="0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Ayrıca programda değerler eğitimine önem verilmiştir. Değerler de temalara ilişkin metinler yoluyla aktarılacaktır.</a:t>
            </a:r>
          </a:p>
          <a:p>
            <a:endParaRPr lang="tr-TR" dirty="0"/>
          </a:p>
          <a:p>
            <a:r>
              <a:rPr lang="tr-TR" dirty="0" smtClean="0"/>
              <a:t> </a:t>
            </a:r>
            <a:r>
              <a:rPr lang="tr-TR" b="1" dirty="0" smtClean="0"/>
              <a:t>Her sınıf düzeyinde 8 tema,</a:t>
            </a:r>
          </a:p>
          <a:p>
            <a:endParaRPr lang="tr-TR" b="1" dirty="0"/>
          </a:p>
          <a:p>
            <a:r>
              <a:rPr lang="tr-TR" b="1" dirty="0" smtClean="0">
                <a:solidFill>
                  <a:srgbClr val="00B050"/>
                </a:solidFill>
              </a:rPr>
              <a:t>Her temada 3 okuma ve 1 dinleme/izleme metni,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0070C0"/>
                </a:solidFill>
              </a:rPr>
              <a:t>Her kitapta toplam 32  okuma ve dinleme/izleme metni,</a:t>
            </a:r>
            <a:endParaRPr lang="tr-TR" b="1" dirty="0">
              <a:solidFill>
                <a:srgbClr val="0070C0"/>
              </a:solidFill>
            </a:endParaRPr>
          </a:p>
          <a:p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/>
              <a:t>Metin sayısı ve Türlerine İlişkin Açıklamalar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6707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3568" y="116632"/>
            <a:ext cx="8064896" cy="586551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Her temada 1 serbest okuma metni olmak üzere toplam 8 serbest metin,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 </a:t>
            </a:r>
            <a:r>
              <a:rPr lang="tr-TR" b="1" dirty="0" smtClean="0">
                <a:solidFill>
                  <a:srgbClr val="00B0F0"/>
                </a:solidFill>
              </a:rPr>
              <a:t>Her kitapta toplam 40 metin yer almaktadır.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Metin türleri 3 ana biçim altında toplanmıştır: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 Bilgilendirici metinler,  Hikaye edici metinler ve şiir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7030A0"/>
                </a:solidFill>
              </a:rPr>
              <a:t>1-4. sınıflarda metin türü öğretimi yapılmayacaktır.</a:t>
            </a:r>
            <a:endParaRPr lang="tr-TR" b="1" dirty="0">
              <a:solidFill>
                <a:srgbClr val="7030A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0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758307"/>
              </p:ext>
            </p:extLst>
          </p:nvPr>
        </p:nvGraphicFramePr>
        <p:xfrm>
          <a:off x="683570" y="2492897"/>
          <a:ext cx="8035030" cy="288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006"/>
                <a:gridCol w="1607006"/>
                <a:gridCol w="1607006"/>
                <a:gridCol w="1607006"/>
                <a:gridCol w="1607006"/>
              </a:tblGrid>
              <a:tr h="960106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1.sınıf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2.sınıf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3.sınıf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4.sınıf</a:t>
                      </a:r>
                      <a:endParaRPr lang="tr-TR" dirty="0"/>
                    </a:p>
                  </a:txBody>
                  <a:tcPr/>
                </a:tc>
              </a:tr>
              <a:tr h="960106">
                <a:tc>
                  <a:txBody>
                    <a:bodyPr/>
                    <a:lstStyle/>
                    <a:p>
                      <a:r>
                        <a:rPr lang="tr-TR" dirty="0" smtClean="0"/>
                        <a:t>Kazanım sayısı (2015 programı)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49</a:t>
                      </a:r>
                      <a:endParaRPr lang="tr-TR" dirty="0"/>
                    </a:p>
                  </a:txBody>
                  <a:tcPr/>
                </a:tc>
              </a:tr>
              <a:tr h="960106">
                <a:tc>
                  <a:txBody>
                    <a:bodyPr/>
                    <a:lstStyle/>
                    <a:p>
                      <a:r>
                        <a:rPr lang="tr-TR" dirty="0" smtClean="0"/>
                        <a:t>Kazanım sayısı 2017 programı)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78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Kazanım sayılarının karşılaştırılması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8640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ülya\Desktop\flaş programlar\gÖRÜNTÜLER\gÖRÜNTÜLER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8" y="188640"/>
            <a:ext cx="8764224" cy="611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4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Hülya\Desktop\flaş programlar\gÖRÜNTÜLER\gÖRÜNTÜLER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8" y="260648"/>
            <a:ext cx="83736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2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24308" r="30000" b="13384"/>
          <a:stretch/>
        </p:blipFill>
        <p:spPr bwMode="auto">
          <a:xfrm>
            <a:off x="0" y="22630"/>
            <a:ext cx="9144000" cy="683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9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tr-TR" sz="3600" b="1" dirty="0" smtClean="0"/>
          </a:p>
          <a:p>
            <a:r>
              <a:rPr lang="tr-TR" sz="3600" b="1" dirty="0" smtClean="0"/>
              <a:t>Türkiye Yeterlikler Çerçevesi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sz="3600" b="1" dirty="0" smtClean="0"/>
              <a:t>Değerler Eğitimi</a:t>
            </a:r>
            <a:endParaRPr lang="tr-TR" sz="3600" b="1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Programın Yapısındaki </a:t>
            </a:r>
            <a:r>
              <a:rPr lang="tr-TR" b="1" dirty="0">
                <a:solidFill>
                  <a:srgbClr val="FF0000"/>
                </a:solidFill>
              </a:rPr>
              <a:t>D</a:t>
            </a:r>
            <a:r>
              <a:rPr lang="tr-TR" b="1" dirty="0" smtClean="0">
                <a:solidFill>
                  <a:srgbClr val="FF0000"/>
                </a:solidFill>
              </a:rPr>
              <a:t>eğişiklikler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43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39933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</a:rPr>
              <a:t>1.Bitişik eğik yazıdan dik temel yazıya geçilmesi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2. Ses temelli cümle yönteminden ses esaslı ilk okuma yazma öğretimine geçilmesi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rgbClr val="0070C0"/>
                </a:solidFill>
              </a:rPr>
              <a:t>3. 6 grupta toplanan harflerin 5 harf grubu olarak yeniden yapılandırılması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rgbClr val="7030A0"/>
                </a:solidFill>
              </a:rPr>
              <a:t>4. Bitişik eğik yazı öğretimine 3. sınıftan itibaren başlanması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26596"/>
          </a:xfrm>
        </p:spPr>
        <p:txBody>
          <a:bodyPr/>
          <a:lstStyle/>
          <a:p>
            <a:r>
              <a:rPr lang="tr-TR" sz="3600" b="1" dirty="0" smtClean="0"/>
              <a:t>Öğretim Programının Yapısındaki Değişiklikler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7481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404664"/>
            <a:ext cx="7745505" cy="5328592"/>
          </a:xfrm>
        </p:spPr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5. Tema sayıları ve örneklerin artırılması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rgbClr val="00B050"/>
                </a:solidFill>
              </a:rPr>
              <a:t>6.Kazanımların içerik ve açıklamalarında düzenlemeye gidilmesi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rgbClr val="130B41"/>
                </a:solidFill>
              </a:rPr>
              <a:t>7. Evrensel ve ulusal değerler açısından zenginleştirilmesi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b="1" dirty="0" smtClean="0">
                <a:solidFill>
                  <a:srgbClr val="0070C0"/>
                </a:solidFill>
              </a:rPr>
              <a:t>8.Türkiye Yeterlikler Çerçevesi kapsamında yeniden güncellenmesi</a:t>
            </a:r>
            <a:endParaRPr lang="tr-TR" b="1" dirty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77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Türkçe Dersi Öğretim Programında öğrenme alanları ifadesi beceriler olarak düzenlenmiştir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Önceki programda 3 dil becerisi bulunmaktaydı: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70C0"/>
                </a:solidFill>
              </a:rPr>
              <a:t>       Sözlü iletişim,  okuma ve yazma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 smtClean="0"/>
              <a:t>Yenilenen programda 4 dil becerisi vardır:</a:t>
            </a: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     Dinleme/izleme,  konuşma,  okuma ve yazma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/>
              <a:t>Öğrenme Alanında Yapılan Değişiklikler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6465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T1.1.Dinleme/izleme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 </a:t>
            </a: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                      T1.2.Konuşma</a:t>
            </a: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b="1" dirty="0" smtClean="0">
                <a:solidFill>
                  <a:srgbClr val="00B050"/>
                </a:solidFill>
              </a:rPr>
              <a:t>                                       T1.3.Okuma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smtClean="0">
                <a:solidFill>
                  <a:srgbClr val="0070C0"/>
                </a:solidFill>
              </a:rPr>
              <a:t>                                                        T1.4.Yazma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Örneğin;  1.sınıf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64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608511"/>
          </a:xfrm>
        </p:spPr>
        <p:txBody>
          <a:bodyPr numCol="2"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2015 Programı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2060"/>
                </a:solidFill>
              </a:rPr>
              <a:t>T3.1.3. Tanıdığı kişileri, yerleri ve bildiği olayları anlatır ve bunlarla ilgili düşünce ve duygularını ifade eder.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Olayları oluş sırasına göre anlatması sağlanır.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</a:t>
            </a:r>
            <a:r>
              <a:rPr lang="tr-TR" b="1" dirty="0" smtClean="0">
                <a:solidFill>
                  <a:srgbClr val="FF0000"/>
                </a:solidFill>
              </a:rPr>
              <a:t>2017 Programı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smtClean="0">
                <a:solidFill>
                  <a:srgbClr val="002060"/>
                </a:solidFill>
              </a:rPr>
              <a:t>3.2.3. Çerçevesi belirli bir  </a:t>
            </a:r>
          </a:p>
          <a:p>
            <a:pPr marL="0" indent="0">
              <a:buNone/>
            </a:pP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002060"/>
                </a:solidFill>
              </a:rPr>
              <a:t>          konu hakkında konuşur.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</a:t>
            </a:r>
          </a:p>
          <a:p>
            <a:pPr marL="0" indent="0">
              <a:buNone/>
            </a:pPr>
            <a:r>
              <a:rPr lang="tr-TR" dirty="0" smtClean="0"/>
              <a:t>Öğrencilerin temalar   çerçevesinde kendi belirledikleri ya da öğretmen tarafından belirlenen bir konu hakkında konuşma yapmaları sağlanır.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Değişikliğe bir örnek;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0692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2015 programında 8 temaya yer verilirken </a:t>
            </a:r>
          </a:p>
          <a:p>
            <a:pPr marL="0" indent="0">
              <a:buNone/>
            </a:pPr>
            <a:endParaRPr lang="tr-TR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2017 programında 16 temaya yer verilmiştir.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chemeClr val="tx1"/>
                </a:solidFill>
              </a:rPr>
              <a:t>Temalara ilişkin yapılan değişiklikler</a:t>
            </a:r>
            <a:endParaRPr lang="tr-T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16001" r="28817" b="5571"/>
          <a:stretch/>
        </p:blipFill>
        <p:spPr bwMode="auto">
          <a:xfrm>
            <a:off x="-3557" y="14246"/>
            <a:ext cx="9147557" cy="684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9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1466</TotalTime>
  <Words>345</Words>
  <Application>Microsoft Office PowerPoint</Application>
  <PresentationFormat>Ekran Gösterisi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7_Cilt</vt:lpstr>
      <vt:lpstr>PowerPoint Sunusu</vt:lpstr>
      <vt:lpstr> Programın Yapısındaki Değişiklikler </vt:lpstr>
      <vt:lpstr>Öğretim Programının Yapısındaki Değişiklikler</vt:lpstr>
      <vt:lpstr>PowerPoint Sunusu</vt:lpstr>
      <vt:lpstr>Öğrenme Alanında Yapılan Değişiklikler</vt:lpstr>
      <vt:lpstr>Örneğin;  1.sınıf</vt:lpstr>
      <vt:lpstr>Değişikliğe bir örnek;</vt:lpstr>
      <vt:lpstr>Temalara ilişkin yapılan değişiklikler</vt:lpstr>
      <vt:lpstr>PowerPoint Sunusu</vt:lpstr>
      <vt:lpstr>PowerPoint Sunusu</vt:lpstr>
      <vt:lpstr>Metin sayısı ve Türlerine İlişkin Açıklamalar</vt:lpstr>
      <vt:lpstr>PowerPoint Sunusu</vt:lpstr>
      <vt:lpstr>Kazanım sayılarının karşılaştırılması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İlköğretimde Değerler Eğitimi</dc:title>
  <dc:creator>R.T.E.Ü</dc:creator>
  <cp:lastModifiedBy>Hülya</cp:lastModifiedBy>
  <cp:revision>65</cp:revision>
  <dcterms:created xsi:type="dcterms:W3CDTF">2016-06-24T10:03:50Z</dcterms:created>
  <dcterms:modified xsi:type="dcterms:W3CDTF">2017-08-26T15:55:36Z</dcterms:modified>
</cp:coreProperties>
</file>