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6" r:id="rId3"/>
    <p:sldId id="337" r:id="rId4"/>
    <p:sldId id="338" r:id="rId5"/>
    <p:sldId id="339" r:id="rId6"/>
    <p:sldId id="379" r:id="rId7"/>
    <p:sldId id="340" r:id="rId8"/>
    <p:sldId id="343" r:id="rId9"/>
    <p:sldId id="344" r:id="rId10"/>
    <p:sldId id="345" r:id="rId11"/>
    <p:sldId id="346" r:id="rId12"/>
    <p:sldId id="352" r:id="rId13"/>
    <p:sldId id="353" r:id="rId14"/>
    <p:sldId id="377" r:id="rId15"/>
    <p:sldId id="378" r:id="rId16"/>
    <p:sldId id="347" r:id="rId17"/>
    <p:sldId id="348" r:id="rId18"/>
    <p:sldId id="349" r:id="rId19"/>
    <p:sldId id="351" r:id="rId20"/>
    <p:sldId id="354" r:id="rId21"/>
    <p:sldId id="350" r:id="rId22"/>
    <p:sldId id="355" r:id="rId23"/>
    <p:sldId id="356" r:id="rId24"/>
    <p:sldId id="358" r:id="rId25"/>
    <p:sldId id="357" r:id="rId26"/>
    <p:sldId id="322" r:id="rId27"/>
    <p:sldId id="323" r:id="rId28"/>
    <p:sldId id="360" r:id="rId29"/>
    <p:sldId id="330" r:id="rId30"/>
  </p:sldIdLst>
  <p:sldSz cx="9144000" cy="5143500" type="screen16x9"/>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8473" autoAdjust="0"/>
  </p:normalViewPr>
  <p:slideViewPr>
    <p:cSldViewPr>
      <p:cViewPr varScale="1">
        <p:scale>
          <a:sx n="108" d="100"/>
          <a:sy n="108" d="100"/>
        </p:scale>
        <p:origin x="80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52091-A62E-4234-864C-33B443D1D20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DB4F6E68-9D37-4EDC-ADE7-FD3D6CD7EF5D}">
      <dgm:prSet phldrT="[Metin]"/>
      <dgm:spPr>
        <a:solidFill>
          <a:schemeClr val="accent2">
            <a:lumMod val="60000"/>
            <a:lumOff val="40000"/>
          </a:schemeClr>
        </a:solidFill>
      </dgm:spPr>
      <dgm:t>
        <a:bodyPr/>
        <a:lstStyle/>
        <a:p>
          <a:r>
            <a:rPr lang="tr-TR" dirty="0" smtClean="0">
              <a:solidFill>
                <a:schemeClr val="tx1"/>
              </a:solidFill>
              <a:latin typeface="Comic Sans MS" pitchFamily="66" charset="0"/>
            </a:rPr>
            <a:t>Öğrenmeyi Güçlendirmek</a:t>
          </a:r>
          <a:endParaRPr lang="tr-TR" dirty="0">
            <a:solidFill>
              <a:schemeClr val="tx1"/>
            </a:solidFill>
            <a:latin typeface="Comic Sans MS" pitchFamily="66" charset="0"/>
          </a:endParaRPr>
        </a:p>
      </dgm:t>
    </dgm:pt>
    <dgm:pt modelId="{156DC11F-C5B5-4DB0-94FF-17AC5BF906EA}" type="parTrans" cxnId="{CCE6B7D3-887F-4DB0-91ED-75D8CE404DAD}">
      <dgm:prSet/>
      <dgm:spPr/>
      <dgm:t>
        <a:bodyPr/>
        <a:lstStyle/>
        <a:p>
          <a:endParaRPr lang="tr-TR"/>
        </a:p>
      </dgm:t>
    </dgm:pt>
    <dgm:pt modelId="{5EB7AD75-23D6-485C-B416-9D2F7EBECC85}" type="sibTrans" cxnId="{CCE6B7D3-887F-4DB0-91ED-75D8CE404DAD}">
      <dgm:prSet/>
      <dgm:spPr/>
      <dgm:t>
        <a:bodyPr/>
        <a:lstStyle/>
        <a:p>
          <a:endParaRPr lang="tr-TR"/>
        </a:p>
      </dgm:t>
    </dgm:pt>
    <dgm:pt modelId="{43486B05-AF30-423E-838B-F09FD283920F}">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Öğrenmeyi</a:t>
          </a:r>
        </a:p>
        <a:p>
          <a:r>
            <a:rPr lang="tr-TR" dirty="0" smtClean="0">
              <a:solidFill>
                <a:schemeClr val="tx1"/>
              </a:solidFill>
              <a:latin typeface="Comic Sans MS" pitchFamily="66" charset="0"/>
            </a:rPr>
            <a:t>ölç-izle </a:t>
          </a:r>
          <a:endParaRPr lang="tr-TR" dirty="0">
            <a:solidFill>
              <a:schemeClr val="tx1"/>
            </a:solidFill>
            <a:latin typeface="Comic Sans MS" pitchFamily="66" charset="0"/>
          </a:endParaRPr>
        </a:p>
      </dgm:t>
    </dgm:pt>
    <dgm:pt modelId="{2C9D7635-7091-4D7F-8A2C-57767F659481}" type="parTrans" cxnId="{5BB050F7-2BB5-4613-9C7C-A7E1D3615722}">
      <dgm:prSet/>
      <dgm:spPr/>
      <dgm:t>
        <a:bodyPr/>
        <a:lstStyle/>
        <a:p>
          <a:endParaRPr lang="tr-TR" dirty="0"/>
        </a:p>
      </dgm:t>
    </dgm:pt>
    <dgm:pt modelId="{A156B066-BE7D-4027-98A8-9189148F39BB}" type="sibTrans" cxnId="{5BB050F7-2BB5-4613-9C7C-A7E1D3615722}">
      <dgm:prSet/>
      <dgm:spPr/>
      <dgm:t>
        <a:bodyPr/>
        <a:lstStyle/>
        <a:p>
          <a:endParaRPr lang="tr-TR"/>
        </a:p>
      </dgm:t>
    </dgm:pt>
    <dgm:pt modelId="{AAD6A637-C109-45E4-914C-664BBDF17D82}">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Veriye dayalı</a:t>
          </a:r>
        </a:p>
        <a:p>
          <a:r>
            <a:rPr lang="tr-TR" dirty="0" smtClean="0">
              <a:solidFill>
                <a:schemeClr val="tx1"/>
              </a:solidFill>
              <a:latin typeface="Comic Sans MS" pitchFamily="66" charset="0"/>
            </a:rPr>
            <a:t>politika yap</a:t>
          </a:r>
          <a:endParaRPr lang="tr-TR" dirty="0">
            <a:solidFill>
              <a:schemeClr val="tx1"/>
            </a:solidFill>
            <a:latin typeface="Comic Sans MS" pitchFamily="66" charset="0"/>
          </a:endParaRPr>
        </a:p>
      </dgm:t>
    </dgm:pt>
    <dgm:pt modelId="{6FD0C355-B1B2-4146-BAED-BAD10CACF9A7}" type="parTrans" cxnId="{9A1A4A23-2424-47D5-8500-F115F7DB6C0F}">
      <dgm:prSet/>
      <dgm:spPr/>
      <dgm:t>
        <a:bodyPr/>
        <a:lstStyle/>
        <a:p>
          <a:endParaRPr lang="tr-TR" dirty="0"/>
        </a:p>
      </dgm:t>
    </dgm:pt>
    <dgm:pt modelId="{BFBE14FD-A2B9-4193-A5A2-147135D0179E}" type="sibTrans" cxnId="{9A1A4A23-2424-47D5-8500-F115F7DB6C0F}">
      <dgm:prSet/>
      <dgm:spPr/>
      <dgm:t>
        <a:bodyPr/>
        <a:lstStyle/>
        <a:p>
          <a:endParaRPr lang="tr-TR"/>
        </a:p>
      </dgm:t>
    </dgm:pt>
    <dgm:pt modelId="{9D983E86-8548-477A-B1EF-A036AB2B0038}">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Tüm aktörlerle</a:t>
          </a:r>
        </a:p>
        <a:p>
          <a:r>
            <a:rPr lang="tr-TR" dirty="0" smtClean="0">
              <a:solidFill>
                <a:schemeClr val="tx1"/>
              </a:solidFill>
              <a:latin typeface="Comic Sans MS" pitchFamily="66" charset="0"/>
            </a:rPr>
            <a:t>işbirliği yap</a:t>
          </a:r>
          <a:endParaRPr lang="tr-TR" dirty="0">
            <a:solidFill>
              <a:schemeClr val="tx1"/>
            </a:solidFill>
            <a:latin typeface="Comic Sans MS" pitchFamily="66" charset="0"/>
          </a:endParaRPr>
        </a:p>
      </dgm:t>
    </dgm:pt>
    <dgm:pt modelId="{56921A14-FE0A-4D07-9316-95EFEC532DA1}" type="parTrans" cxnId="{F51AE8C5-89DD-4C82-B564-AECCC78FE0CD}">
      <dgm:prSet/>
      <dgm:spPr/>
      <dgm:t>
        <a:bodyPr/>
        <a:lstStyle/>
        <a:p>
          <a:endParaRPr lang="tr-TR" dirty="0"/>
        </a:p>
      </dgm:t>
    </dgm:pt>
    <dgm:pt modelId="{D9A14863-9A82-4257-B9CB-E154E77555D2}" type="sibTrans" cxnId="{F51AE8C5-89DD-4C82-B564-AECCC78FE0CD}">
      <dgm:prSet/>
      <dgm:spPr/>
      <dgm:t>
        <a:bodyPr/>
        <a:lstStyle/>
        <a:p>
          <a:endParaRPr lang="tr-TR"/>
        </a:p>
      </dgm:t>
    </dgm:pt>
    <dgm:pt modelId="{606F808B-D6BC-499B-9BDB-2B78352A75BD}" type="pres">
      <dgm:prSet presAssocID="{17C52091-A62E-4234-864C-33B443D1D208}" presName="cycle" presStyleCnt="0">
        <dgm:presLayoutVars>
          <dgm:chMax val="1"/>
          <dgm:dir/>
          <dgm:animLvl val="ctr"/>
          <dgm:resizeHandles val="exact"/>
        </dgm:presLayoutVars>
      </dgm:prSet>
      <dgm:spPr/>
      <dgm:t>
        <a:bodyPr/>
        <a:lstStyle/>
        <a:p>
          <a:endParaRPr lang="tr-TR"/>
        </a:p>
      </dgm:t>
    </dgm:pt>
    <dgm:pt modelId="{64A6D94A-B585-4D8B-935F-13A5F57CD6A9}" type="pres">
      <dgm:prSet presAssocID="{DB4F6E68-9D37-4EDC-ADE7-FD3D6CD7EF5D}" presName="centerShape" presStyleLbl="node0" presStyleIdx="0" presStyleCnt="1" custScaleX="137753" custScaleY="101611" custLinFactNeighborY="6390"/>
      <dgm:spPr/>
      <dgm:t>
        <a:bodyPr/>
        <a:lstStyle/>
        <a:p>
          <a:endParaRPr lang="tr-TR"/>
        </a:p>
      </dgm:t>
    </dgm:pt>
    <dgm:pt modelId="{29CFD706-E906-49D7-9D17-3A6C4BCD0FA7}" type="pres">
      <dgm:prSet presAssocID="{2C9D7635-7091-4D7F-8A2C-57767F659481}" presName="parTrans" presStyleLbl="bgSibTrans2D1" presStyleIdx="0" presStyleCnt="3"/>
      <dgm:spPr/>
      <dgm:t>
        <a:bodyPr/>
        <a:lstStyle/>
        <a:p>
          <a:endParaRPr lang="tr-TR"/>
        </a:p>
      </dgm:t>
    </dgm:pt>
    <dgm:pt modelId="{CF18CE58-30CF-4090-982C-4E622B95710F}" type="pres">
      <dgm:prSet presAssocID="{43486B05-AF30-423E-838B-F09FD283920F}" presName="node" presStyleLbl="node1" presStyleIdx="0" presStyleCnt="3">
        <dgm:presLayoutVars>
          <dgm:bulletEnabled val="1"/>
        </dgm:presLayoutVars>
      </dgm:prSet>
      <dgm:spPr/>
      <dgm:t>
        <a:bodyPr/>
        <a:lstStyle/>
        <a:p>
          <a:endParaRPr lang="tr-TR"/>
        </a:p>
      </dgm:t>
    </dgm:pt>
    <dgm:pt modelId="{6B7FB48E-D2F6-4CAC-94AF-925FDBBF896E}" type="pres">
      <dgm:prSet presAssocID="{6FD0C355-B1B2-4146-BAED-BAD10CACF9A7}" presName="parTrans" presStyleLbl="bgSibTrans2D1" presStyleIdx="1" presStyleCnt="3"/>
      <dgm:spPr/>
      <dgm:t>
        <a:bodyPr/>
        <a:lstStyle/>
        <a:p>
          <a:endParaRPr lang="tr-TR"/>
        </a:p>
      </dgm:t>
    </dgm:pt>
    <dgm:pt modelId="{8CE09EBB-FD37-44D2-AEEB-8C30E85AD136}" type="pres">
      <dgm:prSet presAssocID="{AAD6A637-C109-45E4-914C-664BBDF17D82}" presName="node" presStyleLbl="node1" presStyleIdx="1" presStyleCnt="3" custAng="0">
        <dgm:presLayoutVars>
          <dgm:bulletEnabled val="1"/>
        </dgm:presLayoutVars>
      </dgm:prSet>
      <dgm:spPr/>
      <dgm:t>
        <a:bodyPr/>
        <a:lstStyle/>
        <a:p>
          <a:endParaRPr lang="tr-TR"/>
        </a:p>
      </dgm:t>
    </dgm:pt>
    <dgm:pt modelId="{F709D603-455C-4F07-9595-75E4756EE39C}" type="pres">
      <dgm:prSet presAssocID="{56921A14-FE0A-4D07-9316-95EFEC532DA1}" presName="parTrans" presStyleLbl="bgSibTrans2D1" presStyleIdx="2" presStyleCnt="3"/>
      <dgm:spPr/>
      <dgm:t>
        <a:bodyPr/>
        <a:lstStyle/>
        <a:p>
          <a:endParaRPr lang="tr-TR"/>
        </a:p>
      </dgm:t>
    </dgm:pt>
    <dgm:pt modelId="{A652725F-941F-408D-B93D-1EED8578C23B}" type="pres">
      <dgm:prSet presAssocID="{9D983E86-8548-477A-B1EF-A036AB2B0038}" presName="node" presStyleLbl="node1" presStyleIdx="2" presStyleCnt="3">
        <dgm:presLayoutVars>
          <dgm:bulletEnabled val="1"/>
        </dgm:presLayoutVars>
      </dgm:prSet>
      <dgm:spPr/>
      <dgm:t>
        <a:bodyPr/>
        <a:lstStyle/>
        <a:p>
          <a:endParaRPr lang="tr-TR"/>
        </a:p>
      </dgm:t>
    </dgm:pt>
  </dgm:ptLst>
  <dgm:cxnLst>
    <dgm:cxn modelId="{9A1A4A23-2424-47D5-8500-F115F7DB6C0F}" srcId="{DB4F6E68-9D37-4EDC-ADE7-FD3D6CD7EF5D}" destId="{AAD6A637-C109-45E4-914C-664BBDF17D82}" srcOrd="1" destOrd="0" parTransId="{6FD0C355-B1B2-4146-BAED-BAD10CACF9A7}" sibTransId="{BFBE14FD-A2B9-4193-A5A2-147135D0179E}"/>
    <dgm:cxn modelId="{4FBFF45A-41DA-4A93-A0A6-A9B80C09434C}" type="presOf" srcId="{17C52091-A62E-4234-864C-33B443D1D208}" destId="{606F808B-D6BC-499B-9BDB-2B78352A75BD}" srcOrd="0" destOrd="0" presId="urn:microsoft.com/office/officeart/2005/8/layout/radial4"/>
    <dgm:cxn modelId="{F51AE8C5-89DD-4C82-B564-AECCC78FE0CD}" srcId="{DB4F6E68-9D37-4EDC-ADE7-FD3D6CD7EF5D}" destId="{9D983E86-8548-477A-B1EF-A036AB2B0038}" srcOrd="2" destOrd="0" parTransId="{56921A14-FE0A-4D07-9316-95EFEC532DA1}" sibTransId="{D9A14863-9A82-4257-B9CB-E154E77555D2}"/>
    <dgm:cxn modelId="{5BB050F7-2BB5-4613-9C7C-A7E1D3615722}" srcId="{DB4F6E68-9D37-4EDC-ADE7-FD3D6CD7EF5D}" destId="{43486B05-AF30-423E-838B-F09FD283920F}" srcOrd="0" destOrd="0" parTransId="{2C9D7635-7091-4D7F-8A2C-57767F659481}" sibTransId="{A156B066-BE7D-4027-98A8-9189148F39BB}"/>
    <dgm:cxn modelId="{C54ED2BA-F6E5-477E-A278-25C1F321A27D}" type="presOf" srcId="{AAD6A637-C109-45E4-914C-664BBDF17D82}" destId="{8CE09EBB-FD37-44D2-AEEB-8C30E85AD136}" srcOrd="0" destOrd="0" presId="urn:microsoft.com/office/officeart/2005/8/layout/radial4"/>
    <dgm:cxn modelId="{84F0DF52-FBAC-4F3B-82BB-67F2C7B903C1}" type="presOf" srcId="{6FD0C355-B1B2-4146-BAED-BAD10CACF9A7}" destId="{6B7FB48E-D2F6-4CAC-94AF-925FDBBF896E}" srcOrd="0" destOrd="0" presId="urn:microsoft.com/office/officeart/2005/8/layout/radial4"/>
    <dgm:cxn modelId="{98B63EF1-97B8-4EE6-AEF8-5EA5F177C8AB}" type="presOf" srcId="{9D983E86-8548-477A-B1EF-A036AB2B0038}" destId="{A652725F-941F-408D-B93D-1EED8578C23B}" srcOrd="0" destOrd="0" presId="urn:microsoft.com/office/officeart/2005/8/layout/radial4"/>
    <dgm:cxn modelId="{48D0F83F-9D8E-4EFC-8803-C731B7830053}" type="presOf" srcId="{DB4F6E68-9D37-4EDC-ADE7-FD3D6CD7EF5D}" destId="{64A6D94A-B585-4D8B-935F-13A5F57CD6A9}" srcOrd="0" destOrd="0" presId="urn:microsoft.com/office/officeart/2005/8/layout/radial4"/>
    <dgm:cxn modelId="{1FA13630-3164-4A47-83BC-F5D1D177AEDB}" type="presOf" srcId="{2C9D7635-7091-4D7F-8A2C-57767F659481}" destId="{29CFD706-E906-49D7-9D17-3A6C4BCD0FA7}" srcOrd="0" destOrd="0" presId="urn:microsoft.com/office/officeart/2005/8/layout/radial4"/>
    <dgm:cxn modelId="{0C1FD064-DB17-471F-8D10-8FDA91E4D946}" type="presOf" srcId="{56921A14-FE0A-4D07-9316-95EFEC532DA1}" destId="{F709D603-455C-4F07-9595-75E4756EE39C}" srcOrd="0" destOrd="0" presId="urn:microsoft.com/office/officeart/2005/8/layout/radial4"/>
    <dgm:cxn modelId="{CCE6B7D3-887F-4DB0-91ED-75D8CE404DAD}" srcId="{17C52091-A62E-4234-864C-33B443D1D208}" destId="{DB4F6E68-9D37-4EDC-ADE7-FD3D6CD7EF5D}" srcOrd="0" destOrd="0" parTransId="{156DC11F-C5B5-4DB0-94FF-17AC5BF906EA}" sibTransId="{5EB7AD75-23D6-485C-B416-9D2F7EBECC85}"/>
    <dgm:cxn modelId="{1F09FBE3-4B71-485E-9811-719DC5940F6A}" type="presOf" srcId="{43486B05-AF30-423E-838B-F09FD283920F}" destId="{CF18CE58-30CF-4090-982C-4E622B95710F}" srcOrd="0" destOrd="0" presId="urn:microsoft.com/office/officeart/2005/8/layout/radial4"/>
    <dgm:cxn modelId="{6A92654E-32B0-4AF2-8B13-BB14245EE1FF}" type="presParOf" srcId="{606F808B-D6BC-499B-9BDB-2B78352A75BD}" destId="{64A6D94A-B585-4D8B-935F-13A5F57CD6A9}" srcOrd="0" destOrd="0" presId="urn:microsoft.com/office/officeart/2005/8/layout/radial4"/>
    <dgm:cxn modelId="{4EF67F55-2537-488F-8270-CBAEE8567687}" type="presParOf" srcId="{606F808B-D6BC-499B-9BDB-2B78352A75BD}" destId="{29CFD706-E906-49D7-9D17-3A6C4BCD0FA7}" srcOrd="1" destOrd="0" presId="urn:microsoft.com/office/officeart/2005/8/layout/radial4"/>
    <dgm:cxn modelId="{642DA66A-9CA0-4837-BD14-35DADBDEF038}" type="presParOf" srcId="{606F808B-D6BC-499B-9BDB-2B78352A75BD}" destId="{CF18CE58-30CF-4090-982C-4E622B95710F}" srcOrd="2" destOrd="0" presId="urn:microsoft.com/office/officeart/2005/8/layout/radial4"/>
    <dgm:cxn modelId="{1FEB5FD0-EFE5-4601-BC2E-D09B195FE9E0}" type="presParOf" srcId="{606F808B-D6BC-499B-9BDB-2B78352A75BD}" destId="{6B7FB48E-D2F6-4CAC-94AF-925FDBBF896E}" srcOrd="3" destOrd="0" presId="urn:microsoft.com/office/officeart/2005/8/layout/radial4"/>
    <dgm:cxn modelId="{18D44C80-E965-4848-B921-19EDA8F1515F}" type="presParOf" srcId="{606F808B-D6BC-499B-9BDB-2B78352A75BD}" destId="{8CE09EBB-FD37-44D2-AEEB-8C30E85AD136}" srcOrd="4" destOrd="0" presId="urn:microsoft.com/office/officeart/2005/8/layout/radial4"/>
    <dgm:cxn modelId="{B86F8EAF-199F-4D8E-BED8-6C64FC226C7F}" type="presParOf" srcId="{606F808B-D6BC-499B-9BDB-2B78352A75BD}" destId="{F709D603-455C-4F07-9595-75E4756EE39C}" srcOrd="5" destOrd="0" presId="urn:microsoft.com/office/officeart/2005/8/layout/radial4"/>
    <dgm:cxn modelId="{5BDD521E-D3E1-4504-83FC-21C7C720BEBC}" type="presParOf" srcId="{606F808B-D6BC-499B-9BDB-2B78352A75BD}" destId="{A652725F-941F-408D-B93D-1EED8578C23B}"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7B44B-AA2A-4B6E-BD2C-77FC10925040}" type="datetimeFigureOut">
              <a:rPr lang="tr-TR" smtClean="0"/>
              <a:pPr/>
              <a:t>17.10.2018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9DF8B-5F58-46EE-9A32-C2099FB448A3}" type="slidenum">
              <a:rPr lang="tr-TR" smtClean="0"/>
              <a:pPr/>
              <a:t>‹#›</a:t>
            </a:fld>
            <a:endParaRPr lang="tr-TR"/>
          </a:p>
        </p:txBody>
      </p:sp>
    </p:spTree>
    <p:extLst>
      <p:ext uri="{BB962C8B-B14F-4D97-AF65-F5344CB8AC3E}">
        <p14:creationId xmlns:p14="http://schemas.microsoft.com/office/powerpoint/2010/main" val="119957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79DF8B-5F58-46EE-9A32-C2099FB448A3}" type="slidenum">
              <a:rPr lang="tr-TR" smtClean="0"/>
              <a:pPr/>
              <a:t>1</a:t>
            </a:fld>
            <a:endParaRPr lang="tr-TR"/>
          </a:p>
        </p:txBody>
      </p:sp>
    </p:spTree>
    <p:extLst>
      <p:ext uri="{BB962C8B-B14F-4D97-AF65-F5344CB8AC3E}">
        <p14:creationId xmlns:p14="http://schemas.microsoft.com/office/powerpoint/2010/main" val="149059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63065E26-EBCF-47A2-A178-D6C9FE770048}" type="datetimeFigureOut">
              <a:rPr lang="tr-TR"/>
              <a:pPr>
                <a:defRPr/>
              </a:pPr>
              <a:t>17.10.2018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45284C4-BDB8-4686-B12B-F88AFA4F072E}" type="slidenum">
              <a:rPr lang="tr-TR"/>
              <a:pPr>
                <a:defRPr/>
              </a:pPr>
              <a:t>‹#›</a:t>
            </a:fld>
            <a:endParaRPr lang="tr-TR"/>
          </a:p>
        </p:txBody>
      </p:sp>
    </p:spTree>
    <p:extLst>
      <p:ext uri="{BB962C8B-B14F-4D97-AF65-F5344CB8AC3E}">
        <p14:creationId xmlns:p14="http://schemas.microsoft.com/office/powerpoint/2010/main" val="11471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ED7E566-28E0-4573-AA8F-DEA140D419C0}" type="datetimeFigureOut">
              <a:rPr lang="tr-TR"/>
              <a:pPr>
                <a:defRPr/>
              </a:pPr>
              <a:t>17.10.2018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D859326-1F79-4BC3-BDD5-67338A7AB388}" type="slidenum">
              <a:rPr lang="tr-TR"/>
              <a:pPr>
                <a:defRPr/>
              </a:pPr>
              <a:t>‹#›</a:t>
            </a:fld>
            <a:endParaRPr lang="tr-TR"/>
          </a:p>
        </p:txBody>
      </p:sp>
    </p:spTree>
    <p:extLst>
      <p:ext uri="{BB962C8B-B14F-4D97-AF65-F5344CB8AC3E}">
        <p14:creationId xmlns:p14="http://schemas.microsoft.com/office/powerpoint/2010/main" val="115711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1A7D12F-30E0-4269-9684-964A34D3ABAB}" type="datetimeFigureOut">
              <a:rPr lang="tr-TR"/>
              <a:pPr>
                <a:defRPr/>
              </a:pPr>
              <a:t>17.10.2018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0D8C00B-501F-40E2-B17D-64AC14832FD8}" type="slidenum">
              <a:rPr lang="tr-TR"/>
              <a:pPr>
                <a:defRPr/>
              </a:pPr>
              <a:t>‹#›</a:t>
            </a:fld>
            <a:endParaRPr lang="tr-TR"/>
          </a:p>
        </p:txBody>
      </p:sp>
    </p:spTree>
    <p:extLst>
      <p:ext uri="{BB962C8B-B14F-4D97-AF65-F5344CB8AC3E}">
        <p14:creationId xmlns:p14="http://schemas.microsoft.com/office/powerpoint/2010/main" val="411908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001C872-C1DD-4710-BA38-43EEF154BD2C}" type="datetimeFigureOut">
              <a:rPr lang="tr-TR"/>
              <a:pPr>
                <a:defRPr/>
              </a:pPr>
              <a:t>17.10.2018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64C2F33-A358-4316-BFA6-772CD87CE804}" type="slidenum">
              <a:rPr lang="tr-TR"/>
              <a:pPr>
                <a:defRPr/>
              </a:pPr>
              <a:t>‹#›</a:t>
            </a:fld>
            <a:endParaRPr lang="tr-TR"/>
          </a:p>
        </p:txBody>
      </p:sp>
    </p:spTree>
    <p:extLst>
      <p:ext uri="{BB962C8B-B14F-4D97-AF65-F5344CB8AC3E}">
        <p14:creationId xmlns:p14="http://schemas.microsoft.com/office/powerpoint/2010/main" val="187682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076B9DA-42D7-42FD-8208-8A9793D10C66}" type="datetimeFigureOut">
              <a:rPr lang="tr-TR"/>
              <a:pPr>
                <a:defRPr/>
              </a:pPr>
              <a:t>17.10.2018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E6C9B16-BA53-4E48-8EF5-52D053F0A877}" type="slidenum">
              <a:rPr lang="tr-TR"/>
              <a:pPr>
                <a:defRPr/>
              </a:pPr>
              <a:t>‹#›</a:t>
            </a:fld>
            <a:endParaRPr lang="tr-TR"/>
          </a:p>
        </p:txBody>
      </p:sp>
    </p:spTree>
    <p:extLst>
      <p:ext uri="{BB962C8B-B14F-4D97-AF65-F5344CB8AC3E}">
        <p14:creationId xmlns:p14="http://schemas.microsoft.com/office/powerpoint/2010/main" val="174505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15818ABF-7258-4D07-85B5-6728A9825FCA}" type="datetimeFigureOut">
              <a:rPr lang="tr-TR"/>
              <a:pPr>
                <a:defRPr/>
              </a:pPr>
              <a:t>17.10.2018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55F9D07-A8B9-4FA7-9266-67456B7E3CF8}" type="slidenum">
              <a:rPr lang="tr-TR"/>
              <a:pPr>
                <a:defRPr/>
              </a:pPr>
              <a:t>‹#›</a:t>
            </a:fld>
            <a:endParaRPr lang="tr-TR"/>
          </a:p>
        </p:txBody>
      </p:sp>
    </p:spTree>
    <p:extLst>
      <p:ext uri="{BB962C8B-B14F-4D97-AF65-F5344CB8AC3E}">
        <p14:creationId xmlns:p14="http://schemas.microsoft.com/office/powerpoint/2010/main" val="194131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371460C5-A009-471B-ABC6-B6F5FC215BF6}" type="datetimeFigureOut">
              <a:rPr lang="tr-TR"/>
              <a:pPr>
                <a:defRPr/>
              </a:pPr>
              <a:t>17.10.2018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0C7B4F1F-08D4-4F62-80DE-27641F9A485B}" type="slidenum">
              <a:rPr lang="tr-TR"/>
              <a:pPr>
                <a:defRPr/>
              </a:pPr>
              <a:t>‹#›</a:t>
            </a:fld>
            <a:endParaRPr lang="tr-TR"/>
          </a:p>
        </p:txBody>
      </p:sp>
    </p:spTree>
    <p:extLst>
      <p:ext uri="{BB962C8B-B14F-4D97-AF65-F5344CB8AC3E}">
        <p14:creationId xmlns:p14="http://schemas.microsoft.com/office/powerpoint/2010/main" val="28647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8DA5A016-DFC0-4C05-B0F7-6B545AF9F336}" type="datetimeFigureOut">
              <a:rPr lang="tr-TR"/>
              <a:pPr>
                <a:defRPr/>
              </a:pPr>
              <a:t>17.10.2018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03BAF7F-1E62-4011-87C0-67ADF486AD92}" type="slidenum">
              <a:rPr lang="tr-TR"/>
              <a:pPr>
                <a:defRPr/>
              </a:pPr>
              <a:t>‹#›</a:t>
            </a:fld>
            <a:endParaRPr lang="tr-TR"/>
          </a:p>
        </p:txBody>
      </p:sp>
    </p:spTree>
    <p:extLst>
      <p:ext uri="{BB962C8B-B14F-4D97-AF65-F5344CB8AC3E}">
        <p14:creationId xmlns:p14="http://schemas.microsoft.com/office/powerpoint/2010/main" val="35733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1A2B6AB-199E-475B-B6C5-4A905569FBE7}" type="datetimeFigureOut">
              <a:rPr lang="tr-TR"/>
              <a:pPr>
                <a:defRPr/>
              </a:pPr>
              <a:t>17.10.2018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802E5FE6-5F2A-4EC7-9058-DB9EEF31A25E}" type="slidenum">
              <a:rPr lang="tr-TR"/>
              <a:pPr>
                <a:defRPr/>
              </a:pPr>
              <a:t>‹#›</a:t>
            </a:fld>
            <a:endParaRPr lang="tr-TR"/>
          </a:p>
        </p:txBody>
      </p:sp>
    </p:spTree>
    <p:extLst>
      <p:ext uri="{BB962C8B-B14F-4D97-AF65-F5344CB8AC3E}">
        <p14:creationId xmlns:p14="http://schemas.microsoft.com/office/powerpoint/2010/main" val="81829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2E0BD15-4AEF-4B6E-995B-44F11D2E7002}" type="datetimeFigureOut">
              <a:rPr lang="tr-TR"/>
              <a:pPr>
                <a:defRPr/>
              </a:pPr>
              <a:t>17.10.2018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9E9085C-E4E4-43DB-936E-A3DCCF431070}" type="slidenum">
              <a:rPr lang="tr-TR"/>
              <a:pPr>
                <a:defRPr/>
              </a:pPr>
              <a:t>‹#›</a:t>
            </a:fld>
            <a:endParaRPr lang="tr-TR"/>
          </a:p>
        </p:txBody>
      </p:sp>
    </p:spTree>
    <p:extLst>
      <p:ext uri="{BB962C8B-B14F-4D97-AF65-F5344CB8AC3E}">
        <p14:creationId xmlns:p14="http://schemas.microsoft.com/office/powerpoint/2010/main" val="166999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2852A3B-9AA7-476F-B79F-0FEBA103BF08}" type="datetimeFigureOut">
              <a:rPr lang="tr-TR"/>
              <a:pPr>
                <a:defRPr/>
              </a:pPr>
              <a:t>17.10.2018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EA043E0-A071-4393-AB22-87E50554A039}" type="slidenum">
              <a:rPr lang="tr-TR"/>
              <a:pPr>
                <a:defRPr/>
              </a:pPr>
              <a:t>‹#›</a:t>
            </a:fld>
            <a:endParaRPr lang="tr-TR"/>
          </a:p>
        </p:txBody>
      </p:sp>
    </p:spTree>
    <p:extLst>
      <p:ext uri="{BB962C8B-B14F-4D97-AF65-F5344CB8AC3E}">
        <p14:creationId xmlns:p14="http://schemas.microsoft.com/office/powerpoint/2010/main" val="36590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6E1B46-5947-4E21-9F88-2205E186D632}" type="datetimeFigureOut">
              <a:rPr lang="tr-TR"/>
              <a:pPr>
                <a:defRPr/>
              </a:pPr>
              <a:t>17.10.2018</a:t>
            </a:fld>
            <a:endParaRPr lang="tr-TR"/>
          </a:p>
        </p:txBody>
      </p:sp>
      <p:sp>
        <p:nvSpPr>
          <p:cNvPr id="5" name="Altbilgi Yer Tutucusu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FB23578-B84F-46CF-82CD-B395E73AF72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6.jpe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dirty="0"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dirty="0"/>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5">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9550"/>
            <a:ext cx="8534400" cy="462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7 Metin kutusu"/>
          <p:cNvSpPr txBox="1"/>
          <p:nvPr/>
        </p:nvSpPr>
        <p:spPr>
          <a:xfrm>
            <a:off x="6858000" y="3906619"/>
            <a:ext cx="1752600" cy="646331"/>
          </a:xfrm>
          <a:prstGeom prst="rect">
            <a:avLst/>
          </a:prstGeom>
          <a:noFill/>
        </p:spPr>
        <p:txBody>
          <a:bodyPr wrap="square" rtlCol="0">
            <a:spAutoFit/>
          </a:bodyPr>
          <a:lstStyle/>
          <a:p>
            <a:pPr algn="ctr"/>
            <a:r>
              <a:rPr lang="tr-TR" dirty="0" smtClean="0">
                <a:solidFill>
                  <a:schemeClr val="bg1"/>
                </a:solidFill>
              </a:rPr>
              <a:t>Eylül 2018</a:t>
            </a:r>
          </a:p>
          <a:p>
            <a:pPr algn="ctr"/>
            <a:r>
              <a:rPr lang="tr-TR" dirty="0" smtClean="0">
                <a:solidFill>
                  <a:srgbClr val="FF0000"/>
                </a:solidFill>
              </a:rPr>
              <a:t>Afyonkarahisar</a:t>
            </a:r>
            <a:endParaRPr lang="tr-TR" dirty="0">
              <a:solidFill>
                <a:srgbClr val="FF0000"/>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381000" y="311408"/>
            <a:ext cx="7162800" cy="3016210"/>
          </a:xfrm>
          <a:prstGeom prst="rect">
            <a:avLst/>
          </a:prstGeom>
          <a:noFill/>
        </p:spPr>
        <p:txBody>
          <a:bodyPr wrap="square" rtlCol="0">
            <a:spAutoFit/>
          </a:bodyPr>
          <a:lstStyle/>
          <a:p>
            <a:endParaRPr lang="tr-TR" sz="1900" dirty="0" smtClean="0">
              <a:solidFill>
                <a:schemeClr val="bg1"/>
              </a:solidFill>
              <a:latin typeface="Comic Sans MS" pitchFamily="66" charset="0"/>
            </a:endParaRPr>
          </a:p>
          <a:p>
            <a:r>
              <a:rPr lang="tr-TR" sz="1900" dirty="0" smtClean="0">
                <a:solidFill>
                  <a:schemeClr val="bg1"/>
                </a:solidFill>
                <a:latin typeface="Comic Sans MS" pitchFamily="66" charset="0"/>
              </a:rPr>
              <a:t>PROGRAMIN HEDEF KİTLESİ</a:t>
            </a:r>
          </a:p>
          <a:p>
            <a:r>
              <a:rPr lang="tr-TR" sz="1900" dirty="0" smtClean="0">
                <a:solidFill>
                  <a:schemeClr val="bg1"/>
                </a:solidFill>
                <a:latin typeface="Comic Sans MS" pitchFamily="66" charset="0"/>
              </a:rPr>
              <a:t> </a:t>
            </a:r>
          </a:p>
          <a:p>
            <a:pPr indent="519113"/>
            <a:r>
              <a:rPr lang="tr-TR" sz="1900" dirty="0" smtClean="0">
                <a:solidFill>
                  <a:schemeClr val="bg1"/>
                </a:solidFill>
                <a:latin typeface="Comic Sans MS" pitchFamily="66" charset="0"/>
              </a:rPr>
              <a:t>İlkokulların 3 üncü ve/veya 4 üncü sınıflarına devam eden, özel eğitim tanısı olmayan, önceki eğitim ve öğretim yılları içinde çeşitli nedenlerle Türkçe ve matematik dersi öğretim programlarında yer alan ve İlkokullarda Yetiştirme Programı kapsamında belirlenen kazanımları yeterli düzeyde edinemeyen öğrencilerdir. </a:t>
            </a:r>
          </a:p>
          <a:p>
            <a:pPr indent="519113"/>
            <a:endParaRPr lang="tr-TR" sz="1900" dirty="0" smtClean="0">
              <a:solidFill>
                <a:schemeClr val="bg1"/>
              </a:solidFill>
              <a:latin typeface="Comic Sans MS" pitchFamily="66" charset="0"/>
            </a:endParaRPr>
          </a:p>
        </p:txBody>
      </p:sp>
      <p:pic>
        <p:nvPicPr>
          <p:cNvPr id="19457" name="Picture 1"/>
          <p:cNvPicPr>
            <a:picLocks noChangeAspect="1" noChangeArrowheads="1"/>
          </p:cNvPicPr>
          <p:nvPr/>
        </p:nvPicPr>
        <p:blipFill>
          <a:blip r:embed="rId5"/>
          <a:srcRect/>
          <a:stretch>
            <a:fillRect/>
          </a:stretch>
        </p:blipFill>
        <p:spPr bwMode="auto">
          <a:xfrm>
            <a:off x="5826035" y="2800350"/>
            <a:ext cx="2870290" cy="1895475"/>
          </a:xfrm>
          <a:prstGeom prst="rect">
            <a:avLst/>
          </a:prstGeom>
          <a:noFill/>
          <a:ln w="9525">
            <a:noFill/>
            <a:miter lim="800000"/>
            <a:headEnd/>
            <a:tailEnd/>
          </a:ln>
          <a:effectLst/>
        </p:spPr>
      </p:pic>
      <p:sp>
        <p:nvSpPr>
          <p:cNvPr id="9" name="8 Metin kutusu"/>
          <p:cNvSpPr txBox="1"/>
          <p:nvPr/>
        </p:nvSpPr>
        <p:spPr>
          <a:xfrm>
            <a:off x="533400" y="3562350"/>
            <a:ext cx="4800600" cy="1246495"/>
          </a:xfrm>
          <a:prstGeom prst="rect">
            <a:avLst/>
          </a:prstGeom>
          <a:noFill/>
        </p:spPr>
        <p:txBody>
          <a:bodyPr wrap="square" rtlCol="0">
            <a:spAutoFit/>
          </a:bodyPr>
          <a:lstStyle/>
          <a:p>
            <a:r>
              <a:rPr lang="tr-TR" dirty="0" err="1" smtClean="0">
                <a:solidFill>
                  <a:schemeClr val="bg1"/>
                </a:solidFill>
                <a:latin typeface="Comic Sans MS" pitchFamily="66" charset="0"/>
              </a:rPr>
              <a:t>İYEP’in</a:t>
            </a:r>
            <a:r>
              <a:rPr lang="tr-TR" dirty="0" smtClean="0">
                <a:solidFill>
                  <a:schemeClr val="bg1"/>
                </a:solidFill>
                <a:latin typeface="Comic Sans MS" pitchFamily="66" charset="0"/>
              </a:rPr>
              <a:t> dolaylı hedef kitlesi ise sınıf öğretmenleri, rehberlik öğretmenleri, okul yöneticileri ile velilerdir.</a:t>
            </a:r>
            <a:endParaRPr lang="tr-TR" b="1" dirty="0" smtClean="0">
              <a:solidFill>
                <a:schemeClr val="bg1"/>
              </a:solidFill>
              <a:latin typeface="Comic Sans MS" pitchFamily="66" charset="0"/>
            </a:endParaRPr>
          </a:p>
          <a:p>
            <a:endParaRPr lang="tr-TR"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7"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635646"/>
            <a:ext cx="1729118" cy="212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5982" y="1635646"/>
            <a:ext cx="1752001" cy="2120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1635646"/>
            <a:ext cx="1729118" cy="212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635646"/>
            <a:ext cx="1728192" cy="2120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Metin kutusu"/>
          <p:cNvSpPr txBox="1"/>
          <p:nvPr/>
        </p:nvSpPr>
        <p:spPr>
          <a:xfrm>
            <a:off x="1295400" y="971550"/>
            <a:ext cx="6324600" cy="369332"/>
          </a:xfrm>
          <a:prstGeom prst="rect">
            <a:avLst/>
          </a:prstGeom>
          <a:noFill/>
        </p:spPr>
        <p:txBody>
          <a:bodyPr wrap="square" rtlCol="0">
            <a:spAutoFit/>
          </a:bodyPr>
          <a:lstStyle/>
          <a:p>
            <a:r>
              <a:rPr lang="tr-TR" dirty="0" smtClean="0">
                <a:solidFill>
                  <a:schemeClr val="bg1"/>
                </a:solidFill>
                <a:latin typeface="Comic Sans MS" pitchFamily="66" charset="0"/>
              </a:rPr>
              <a:t>Esnek modele göre tasarlanmıştır</a:t>
            </a:r>
            <a:endParaRPr lang="tr-TR" dirty="0">
              <a:solidFill>
                <a:schemeClr val="bg1"/>
              </a:solidFill>
              <a:latin typeface="Comic Sans MS" pitchFamily="66" charset="0"/>
            </a:endParaRPr>
          </a:p>
        </p:txBody>
      </p:sp>
      <p:sp>
        <p:nvSpPr>
          <p:cNvPr id="13" name="12 Metin kutusu"/>
          <p:cNvSpPr txBox="1"/>
          <p:nvPr/>
        </p:nvSpPr>
        <p:spPr>
          <a:xfrm>
            <a:off x="2362200" y="590550"/>
            <a:ext cx="5029200" cy="369332"/>
          </a:xfrm>
          <a:prstGeom prst="rect">
            <a:avLst/>
          </a:prstGeom>
          <a:noFill/>
        </p:spPr>
        <p:txBody>
          <a:bodyPr wrap="square" rtlCol="0">
            <a:spAutoFit/>
          </a:bodyPr>
          <a:lstStyle/>
          <a:p>
            <a:pPr algn="ctr"/>
            <a:r>
              <a:rPr lang="tr-TR" dirty="0" smtClean="0">
                <a:solidFill>
                  <a:schemeClr val="bg1"/>
                </a:solidFill>
                <a:latin typeface="Comic Sans MS" pitchFamily="66" charset="0"/>
              </a:rPr>
              <a:t>İYEP ‘İN OKULLARDA UYGULANMASI</a:t>
            </a:r>
            <a:endParaRPr lang="tr-TR"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6146" name="Picture 2"/>
          <p:cNvPicPr>
            <a:picLocks noChangeAspect="1" noChangeArrowheads="1"/>
          </p:cNvPicPr>
          <p:nvPr/>
        </p:nvPicPr>
        <p:blipFill>
          <a:blip r:embed="rId5">
            <a:duotone>
              <a:schemeClr val="accent3">
                <a:shade val="45000"/>
                <a:satMod val="135000"/>
              </a:schemeClr>
              <a:prstClr val="white"/>
            </a:duotone>
            <a:lum bright="13000" contrast="-24000"/>
          </a:blip>
          <a:srcRect/>
          <a:stretch>
            <a:fillRect/>
          </a:stretch>
        </p:blipFill>
        <p:spPr bwMode="auto">
          <a:xfrm>
            <a:off x="4953000" y="1657350"/>
            <a:ext cx="3600450" cy="2057400"/>
          </a:xfrm>
          <a:prstGeom prst="rect">
            <a:avLst/>
          </a:prstGeom>
          <a:noFill/>
          <a:ln w="9525">
            <a:noFill/>
            <a:miter lim="800000"/>
            <a:headEnd/>
            <a:tailEnd/>
          </a:ln>
          <a:effectLst/>
        </p:spPr>
      </p:pic>
      <p:sp>
        <p:nvSpPr>
          <p:cNvPr id="7" name="6 Metin kutusu"/>
          <p:cNvSpPr txBox="1"/>
          <p:nvPr/>
        </p:nvSpPr>
        <p:spPr>
          <a:xfrm>
            <a:off x="685800" y="666750"/>
            <a:ext cx="4038600" cy="3016210"/>
          </a:xfrm>
          <a:prstGeom prst="rect">
            <a:avLst/>
          </a:prstGeom>
          <a:noFill/>
        </p:spPr>
        <p:txBody>
          <a:bodyPr wrap="square" rtlCol="0">
            <a:spAutoFit/>
          </a:bodyPr>
          <a:lstStyle/>
          <a:p>
            <a:r>
              <a:rPr lang="tr-TR" sz="1900" b="1" dirty="0" smtClean="0">
                <a:solidFill>
                  <a:schemeClr val="bg1"/>
                </a:solidFill>
                <a:latin typeface="Comic Sans MS" pitchFamily="66" charset="0"/>
              </a:rPr>
              <a:t>İlkokullarda Yetiştirme Programı Okul Komisyonu;</a:t>
            </a:r>
          </a:p>
          <a:p>
            <a:endParaRPr lang="tr-TR" sz="1900" b="1" dirty="0" smtClean="0">
              <a:solidFill>
                <a:schemeClr val="bg1"/>
              </a:solidFill>
              <a:latin typeface="Comic Sans MS" pitchFamily="66" charset="0"/>
            </a:endParaRPr>
          </a:p>
          <a:p>
            <a:endParaRPr lang="tr-TR" sz="1900" dirty="0" smtClean="0">
              <a:solidFill>
                <a:schemeClr val="bg1"/>
              </a:solidFill>
              <a:latin typeface="Comic Sans MS" pitchFamily="66" charset="0"/>
            </a:endParaRPr>
          </a:p>
          <a:p>
            <a:r>
              <a:rPr lang="tr-TR" sz="1900" dirty="0" smtClean="0">
                <a:solidFill>
                  <a:schemeClr val="bg1"/>
                </a:solidFill>
                <a:latin typeface="Comic Sans MS" pitchFamily="66" charset="0"/>
              </a:rPr>
              <a:t>İYEP uygulanan ilkokullarda;</a:t>
            </a:r>
          </a:p>
          <a:p>
            <a:r>
              <a:rPr lang="tr-TR" sz="1900" dirty="0" smtClean="0">
                <a:solidFill>
                  <a:schemeClr val="bg1"/>
                </a:solidFill>
                <a:latin typeface="Comic Sans MS" pitchFamily="66" charset="0"/>
              </a:rPr>
              <a:t> </a:t>
            </a:r>
            <a:r>
              <a:rPr lang="tr-TR" sz="1900" dirty="0" smtClean="0">
                <a:solidFill>
                  <a:schemeClr val="accent6">
                    <a:lumMod val="75000"/>
                  </a:schemeClr>
                </a:solidFill>
                <a:latin typeface="Comic Sans MS" pitchFamily="66" charset="0"/>
              </a:rPr>
              <a:t>okul müdürünün veya müdür yardımcısı</a:t>
            </a:r>
            <a:r>
              <a:rPr lang="tr-TR" sz="1900" dirty="0" smtClean="0">
                <a:solidFill>
                  <a:schemeClr val="bg1"/>
                </a:solidFill>
                <a:latin typeface="Comic Sans MS" pitchFamily="66" charset="0"/>
              </a:rPr>
              <a:t>nın başkanlığında, </a:t>
            </a:r>
          </a:p>
          <a:p>
            <a:r>
              <a:rPr lang="tr-TR" sz="1900" dirty="0" smtClean="0">
                <a:solidFill>
                  <a:schemeClr val="accent6">
                    <a:lumMod val="75000"/>
                  </a:schemeClr>
                </a:solidFill>
                <a:latin typeface="Comic Sans MS" pitchFamily="66" charset="0"/>
              </a:rPr>
              <a:t>üç sınıf öğretmeni</a:t>
            </a:r>
            <a:r>
              <a:rPr lang="tr-TR" sz="1900" dirty="0" smtClean="0">
                <a:solidFill>
                  <a:schemeClr val="bg1"/>
                </a:solidFill>
                <a:latin typeface="Comic Sans MS" pitchFamily="66" charset="0"/>
              </a:rPr>
              <a:t> ile </a:t>
            </a:r>
          </a:p>
          <a:p>
            <a:r>
              <a:rPr lang="tr-TR" sz="1900" dirty="0" smtClean="0">
                <a:solidFill>
                  <a:schemeClr val="bg1"/>
                </a:solidFill>
                <a:latin typeface="Comic Sans MS" pitchFamily="66" charset="0"/>
              </a:rPr>
              <a:t>Varsa </a:t>
            </a:r>
            <a:r>
              <a:rPr lang="tr-TR" sz="1900" dirty="0" smtClean="0">
                <a:solidFill>
                  <a:schemeClr val="accent6">
                    <a:lumMod val="75000"/>
                  </a:schemeClr>
                </a:solidFill>
                <a:latin typeface="Comic Sans MS" pitchFamily="66" charset="0"/>
              </a:rPr>
              <a:t>rehberlik öğretmeni</a:t>
            </a:r>
            <a:r>
              <a:rPr lang="tr-TR" sz="1900" dirty="0" smtClean="0">
                <a:solidFill>
                  <a:schemeClr val="bg1"/>
                </a:solidFill>
                <a:latin typeface="Comic Sans MS" pitchFamily="66" charset="0"/>
              </a:rPr>
              <a:t>nden oluşur.</a:t>
            </a:r>
            <a:endParaRPr lang="tr-TR" sz="1900"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6146" name="Picture 2"/>
          <p:cNvPicPr>
            <a:picLocks noChangeAspect="1" noChangeArrowheads="1"/>
          </p:cNvPicPr>
          <p:nvPr/>
        </p:nvPicPr>
        <p:blipFill>
          <a:blip r:embed="rId5">
            <a:duotone>
              <a:schemeClr val="accent3">
                <a:shade val="45000"/>
                <a:satMod val="135000"/>
              </a:schemeClr>
              <a:prstClr val="white"/>
            </a:duotone>
            <a:lum bright="13000" contrast="-24000"/>
          </a:blip>
          <a:srcRect/>
          <a:stretch>
            <a:fillRect/>
          </a:stretch>
        </p:blipFill>
        <p:spPr bwMode="auto">
          <a:xfrm>
            <a:off x="5410200" y="1581150"/>
            <a:ext cx="3371850" cy="2057400"/>
          </a:xfrm>
          <a:prstGeom prst="rect">
            <a:avLst/>
          </a:prstGeom>
          <a:noFill/>
          <a:ln w="9525">
            <a:noFill/>
            <a:miter lim="800000"/>
            <a:headEnd/>
            <a:tailEnd/>
          </a:ln>
          <a:effectLst/>
        </p:spPr>
      </p:pic>
      <p:sp>
        <p:nvSpPr>
          <p:cNvPr id="7" name="6 Metin kutusu"/>
          <p:cNvSpPr txBox="1"/>
          <p:nvPr/>
        </p:nvSpPr>
        <p:spPr>
          <a:xfrm>
            <a:off x="228600" y="285750"/>
            <a:ext cx="5334000" cy="4524315"/>
          </a:xfrm>
          <a:prstGeom prst="rect">
            <a:avLst/>
          </a:prstGeom>
          <a:noFill/>
        </p:spPr>
        <p:txBody>
          <a:bodyPr wrap="square" rtlCol="0">
            <a:spAutoFit/>
          </a:bodyPr>
          <a:lstStyle/>
          <a:p>
            <a:r>
              <a:rPr lang="tr-TR" sz="1600" b="1" i="1" dirty="0" smtClean="0">
                <a:solidFill>
                  <a:schemeClr val="bg1"/>
                </a:solidFill>
                <a:latin typeface="Comic Sans MS" pitchFamily="66" charset="0"/>
              </a:rPr>
              <a:t>İYEP Okul Komisyonunun Görevleri: </a:t>
            </a:r>
            <a:endParaRPr lang="tr-TR" sz="1600" b="1" dirty="0" smtClean="0">
              <a:solidFill>
                <a:schemeClr val="bg1"/>
              </a:solidFill>
              <a:latin typeface="Comic Sans MS" pitchFamily="66" charset="0"/>
            </a:endParaRPr>
          </a:p>
          <a:p>
            <a:r>
              <a:rPr lang="tr-TR" sz="1600" dirty="0" smtClean="0">
                <a:solidFill>
                  <a:schemeClr val="bg1"/>
                </a:solidFill>
                <a:latin typeface="Comic Sans MS" pitchFamily="66" charset="0"/>
              </a:rPr>
              <a:t> </a:t>
            </a:r>
          </a:p>
          <a:p>
            <a:pPr marL="231775" lvl="0" indent="-231775"/>
            <a:r>
              <a:rPr lang="tr-TR" sz="1600" dirty="0" smtClean="0">
                <a:solidFill>
                  <a:schemeClr val="bg1"/>
                </a:solidFill>
                <a:latin typeface="Comic Sans MS" pitchFamily="66" charset="0"/>
              </a:rPr>
              <a:t>1. “Öğrenci Belirleme Aracı” ile programa alınacak öğrencilerin tespitini yapmak. </a:t>
            </a:r>
          </a:p>
          <a:p>
            <a:pPr marL="231775" indent="-231775"/>
            <a:r>
              <a:rPr lang="tr-TR" sz="1600" dirty="0" smtClean="0">
                <a:solidFill>
                  <a:schemeClr val="bg1"/>
                </a:solidFill>
                <a:latin typeface="Comic Sans MS" pitchFamily="66" charset="0"/>
              </a:rPr>
              <a:t>2. Öğrenci gruplarını oluşturmak ve haftalık çalışma çizelgesini hazırlamak.</a:t>
            </a:r>
          </a:p>
          <a:p>
            <a:pPr marL="231775" indent="-231775"/>
            <a:r>
              <a:rPr lang="tr-TR" sz="1600" dirty="0" smtClean="0">
                <a:solidFill>
                  <a:schemeClr val="bg1"/>
                </a:solidFill>
                <a:latin typeface="Comic Sans MS" pitchFamily="66" charset="0"/>
              </a:rPr>
              <a:t>3- Programda görev alacak öğretmenleri belirlemek, </a:t>
            </a:r>
          </a:p>
          <a:p>
            <a:pPr marL="231775" indent="-231775"/>
            <a:r>
              <a:rPr lang="tr-TR" sz="1600" dirty="0" smtClean="0">
                <a:solidFill>
                  <a:schemeClr val="bg1"/>
                </a:solidFill>
                <a:latin typeface="Comic Sans MS" pitchFamily="66" charset="0"/>
              </a:rPr>
              <a:t>4- Sınıf öğretmenin değerlendirmesi üzerine kazanımları yeterli düzeyde edindiği belirlenen öğrencilerin program içerisinde yer alan bir üst modüle geçirilmesine karar vermek ve tutanak altına almak</a:t>
            </a:r>
          </a:p>
          <a:p>
            <a:pPr marL="231775" indent="-231775"/>
            <a:r>
              <a:rPr lang="tr-TR" sz="1600" dirty="0" smtClean="0">
                <a:solidFill>
                  <a:schemeClr val="bg1"/>
                </a:solidFill>
                <a:latin typeface="Comic Sans MS" pitchFamily="66" charset="0"/>
              </a:rPr>
              <a:t>6-Değerlendirmeye alınamayan öğrencilerin programa alınması ve çıkarılması ile ilgili karar vermek.</a:t>
            </a:r>
          </a:p>
          <a:p>
            <a:pPr marL="231775" indent="-231775"/>
            <a:r>
              <a:rPr lang="tr-TR" sz="1600" dirty="0" smtClean="0">
                <a:solidFill>
                  <a:schemeClr val="bg1"/>
                </a:solidFill>
                <a:latin typeface="Comic Sans MS" pitchFamily="66" charset="0"/>
              </a:rPr>
              <a:t>7- Program bitimini takip eden 2 hafta içerisinde değerlendirme raporu düzenleyerek il/ilçe millî eğitim müdürlüğüne gönderilmek üzere okul müdürlüğüne sunmak. </a:t>
            </a:r>
            <a:endParaRPr lang="tr-TR" sz="1600"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533400" y="285750"/>
            <a:ext cx="4447494" cy="4031873"/>
          </a:xfrm>
          <a:prstGeom prst="rect">
            <a:avLst/>
          </a:prstGeom>
          <a:noFill/>
        </p:spPr>
        <p:txBody>
          <a:bodyPr wrap="square" rtlCol="0">
            <a:spAutoFit/>
          </a:bodyPr>
          <a:lstStyle/>
          <a:p>
            <a:r>
              <a:rPr lang="tr-TR" sz="1900" b="1" dirty="0" smtClean="0">
                <a:solidFill>
                  <a:schemeClr val="bg1"/>
                </a:solidFill>
                <a:latin typeface="Comic Sans MS" pitchFamily="66" charset="0"/>
              </a:rPr>
              <a:t>İlkokullarda Yetiştirme Programı İl/İlçe Komisyonu;</a:t>
            </a:r>
          </a:p>
          <a:p>
            <a:endParaRPr lang="tr-TR" sz="1900" b="1" dirty="0" smtClean="0">
              <a:solidFill>
                <a:schemeClr val="bg1"/>
              </a:solidFill>
              <a:latin typeface="Comic Sans MS" pitchFamily="66" charset="0"/>
            </a:endParaRPr>
          </a:p>
          <a:p>
            <a:endParaRPr lang="tr-TR" sz="1900" dirty="0" smtClean="0">
              <a:solidFill>
                <a:schemeClr val="bg1"/>
              </a:solidFill>
              <a:latin typeface="Comic Sans MS" pitchFamily="66" charset="0"/>
            </a:endParaRPr>
          </a:p>
          <a:p>
            <a:r>
              <a:rPr lang="tr-TR" sz="2000" dirty="0" smtClean="0">
                <a:solidFill>
                  <a:schemeClr val="bg1"/>
                </a:solidFill>
                <a:latin typeface="Comic Sans MS" pitchFamily="66" charset="0"/>
              </a:rPr>
              <a:t>İYEP il ve ilçe komisyonu; </a:t>
            </a:r>
          </a:p>
          <a:p>
            <a:r>
              <a:rPr lang="tr-TR" sz="2000" dirty="0" smtClean="0">
                <a:solidFill>
                  <a:schemeClr val="bg1"/>
                </a:solidFill>
                <a:latin typeface="Comic Sans MS" pitchFamily="66" charset="0"/>
              </a:rPr>
              <a:t>il ve ilce millî eğitim müdürlüklerinde temel eğitimden sorumlu il millî eğitim müdür yardımcısı/şube müdürü başkanlığında </a:t>
            </a:r>
          </a:p>
          <a:p>
            <a:r>
              <a:rPr lang="tr-TR" sz="2000" dirty="0" smtClean="0">
                <a:solidFill>
                  <a:schemeClr val="bg1"/>
                </a:solidFill>
                <a:latin typeface="Comic Sans MS" pitchFamily="66" charset="0"/>
              </a:rPr>
              <a:t>iki ilkokul müdürü ve bir sınıf öğretmeni ile bir rehberlik öğretmeninden oluşur.</a:t>
            </a:r>
            <a:endParaRPr lang="tr-TR" sz="1900" dirty="0">
              <a:solidFill>
                <a:schemeClr val="bg1"/>
              </a:solidFill>
              <a:latin typeface="Comic Sans MS" pitchFamily="66" charset="0"/>
            </a:endParaRPr>
          </a:p>
        </p:txBody>
      </p:sp>
      <p:pic>
        <p:nvPicPr>
          <p:cNvPr id="73730" name="Picture 2"/>
          <p:cNvPicPr>
            <a:picLocks noChangeAspect="1" noChangeArrowheads="1"/>
          </p:cNvPicPr>
          <p:nvPr/>
        </p:nvPicPr>
        <p:blipFill>
          <a:blip r:embed="rId5"/>
          <a:srcRect/>
          <a:stretch>
            <a:fillRect/>
          </a:stretch>
        </p:blipFill>
        <p:spPr bwMode="auto">
          <a:xfrm>
            <a:off x="4985657" y="2495550"/>
            <a:ext cx="3701143" cy="2133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228600" y="195902"/>
            <a:ext cx="4876800" cy="4524315"/>
          </a:xfrm>
          <a:prstGeom prst="rect">
            <a:avLst/>
          </a:prstGeom>
          <a:noFill/>
        </p:spPr>
        <p:txBody>
          <a:bodyPr wrap="square" rtlCol="0">
            <a:spAutoFit/>
          </a:bodyPr>
          <a:lstStyle/>
          <a:p>
            <a:r>
              <a:rPr lang="tr-TR" b="1" dirty="0" smtClean="0">
                <a:solidFill>
                  <a:schemeClr val="bg1"/>
                </a:solidFill>
                <a:latin typeface="Comic Sans MS" pitchFamily="66" charset="0"/>
              </a:rPr>
              <a:t>İlkokullarda Yetiştirme Programı İl/İlçe Komisyonunun Görevleri:</a:t>
            </a:r>
          </a:p>
          <a:p>
            <a:endParaRPr lang="tr-TR" b="1" dirty="0" smtClean="0">
              <a:solidFill>
                <a:schemeClr val="bg1"/>
              </a:solidFill>
              <a:latin typeface="Comic Sans MS" pitchFamily="66" charset="0"/>
            </a:endParaRPr>
          </a:p>
          <a:p>
            <a:pPr marL="341313" indent="-341313"/>
            <a:r>
              <a:rPr lang="tr-TR" dirty="0" smtClean="0">
                <a:solidFill>
                  <a:schemeClr val="bg1"/>
                </a:solidFill>
                <a:latin typeface="Comic Sans MS" pitchFamily="66" charset="0"/>
              </a:rPr>
              <a:t>1- İl ve ilçedeki ilkokullarda yetiştirme programına alınacak öğrencilerle ilgili iş ve işlemlerin yürütülmesini sağlamak, </a:t>
            </a:r>
          </a:p>
          <a:p>
            <a:pPr marL="341313" indent="-341313"/>
            <a:r>
              <a:rPr lang="tr-TR" dirty="0" smtClean="0">
                <a:solidFill>
                  <a:schemeClr val="bg1"/>
                </a:solidFill>
                <a:latin typeface="Comic Sans MS" pitchFamily="66" charset="0"/>
              </a:rPr>
              <a:t>2- İYEP kapsamında okullarda yapılan planlama ile ilgili iş ve işlemleri takip etmek,</a:t>
            </a:r>
          </a:p>
          <a:p>
            <a:pPr marL="341313" indent="-341313"/>
            <a:r>
              <a:rPr lang="tr-TR" dirty="0" smtClean="0">
                <a:solidFill>
                  <a:schemeClr val="bg1"/>
                </a:solidFill>
                <a:latin typeface="Comic Sans MS" pitchFamily="66" charset="0"/>
              </a:rPr>
              <a:t>3- İlkokullarda Yetiştirme Programı ile ilgili itirazları karara bağlamak,</a:t>
            </a:r>
          </a:p>
          <a:p>
            <a:pPr marL="341313" indent="-341313"/>
            <a:r>
              <a:rPr lang="tr-TR" dirty="0" smtClean="0">
                <a:solidFill>
                  <a:schemeClr val="bg1"/>
                </a:solidFill>
                <a:latin typeface="Comic Sans MS" pitchFamily="66" charset="0"/>
              </a:rPr>
              <a:t>4- Okullardan gelen raporları inceler ve Bakanlığa sunulmak üzere, her il ve ilçe kendi raporunu oluşturarak bir üst makama haziran ayının son haftasına kadar göndermek. </a:t>
            </a:r>
            <a:endParaRPr lang="tr-TR" dirty="0">
              <a:solidFill>
                <a:schemeClr val="bg1"/>
              </a:solidFill>
              <a:latin typeface="Comic Sans MS" pitchFamily="66" charset="0"/>
            </a:endParaRPr>
          </a:p>
        </p:txBody>
      </p:sp>
      <p:pic>
        <p:nvPicPr>
          <p:cNvPr id="8" name="Picture 2"/>
          <p:cNvPicPr>
            <a:picLocks noChangeAspect="1" noChangeArrowheads="1"/>
          </p:cNvPicPr>
          <p:nvPr/>
        </p:nvPicPr>
        <p:blipFill>
          <a:blip r:embed="rId5"/>
          <a:srcRect/>
          <a:stretch>
            <a:fillRect/>
          </a:stretch>
        </p:blipFill>
        <p:spPr bwMode="auto">
          <a:xfrm>
            <a:off x="5029200" y="971550"/>
            <a:ext cx="3701143" cy="2133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4098" name="Picture 2"/>
          <p:cNvPicPr>
            <a:picLocks noChangeAspect="1" noChangeArrowheads="1"/>
          </p:cNvPicPr>
          <p:nvPr/>
        </p:nvPicPr>
        <p:blipFill>
          <a:blip r:embed="rId5"/>
          <a:srcRect/>
          <a:stretch>
            <a:fillRect/>
          </a:stretch>
        </p:blipFill>
        <p:spPr bwMode="auto">
          <a:xfrm>
            <a:off x="215869" y="285750"/>
            <a:ext cx="8623331" cy="4495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5122" name="Picture 2"/>
          <p:cNvPicPr>
            <a:picLocks noChangeAspect="1" noChangeArrowheads="1"/>
          </p:cNvPicPr>
          <p:nvPr/>
        </p:nvPicPr>
        <p:blipFill>
          <a:blip r:embed="rId5"/>
          <a:srcRect/>
          <a:stretch>
            <a:fillRect/>
          </a:stretch>
        </p:blipFill>
        <p:spPr bwMode="auto">
          <a:xfrm>
            <a:off x="268259" y="209550"/>
            <a:ext cx="8570941" cy="45720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533400" y="3105150"/>
            <a:ext cx="8153400" cy="2308324"/>
          </a:xfrm>
          <a:prstGeom prst="rect">
            <a:avLst/>
          </a:prstGeom>
          <a:noFill/>
        </p:spPr>
        <p:txBody>
          <a:bodyPr wrap="square" numCol="2" rtlCol="0">
            <a:spAutoFit/>
          </a:bodyPr>
          <a:lstStyle/>
          <a:p>
            <a:pPr>
              <a:buFont typeface="Arial" pitchFamily="34" charset="0"/>
              <a:buChar char="•"/>
            </a:pPr>
            <a:r>
              <a:rPr lang="tr-TR" sz="1600" dirty="0" smtClean="0">
                <a:solidFill>
                  <a:schemeClr val="bg1"/>
                </a:solidFill>
                <a:latin typeface="Comic Sans MS" pitchFamily="66" charset="0"/>
              </a:rPr>
              <a:t>Bir İYEP grubunun 1-6 öğrenciden oluşturulması esastır,</a:t>
            </a:r>
          </a:p>
          <a:p>
            <a:pPr>
              <a:buFont typeface="Arial" pitchFamily="34" charset="0"/>
              <a:buChar char="•"/>
            </a:pPr>
            <a:r>
              <a:rPr lang="tr-TR" sz="1600" dirty="0" smtClean="0">
                <a:solidFill>
                  <a:schemeClr val="bg1"/>
                </a:solidFill>
                <a:latin typeface="Comic Sans MS" pitchFamily="66" charset="0"/>
              </a:rPr>
              <a:t> 6 öğrencilik bir grup tamamlanmadan ikinci grup açılamaz. </a:t>
            </a:r>
          </a:p>
          <a:p>
            <a:pPr>
              <a:buFont typeface="Arial" pitchFamily="34" charset="0"/>
              <a:buChar char="•"/>
            </a:pPr>
            <a:r>
              <a:rPr lang="tr-TR" sz="1600" dirty="0" smtClean="0">
                <a:solidFill>
                  <a:schemeClr val="bg1"/>
                </a:solidFill>
                <a:latin typeface="Comic Sans MS" pitchFamily="66" charset="0"/>
              </a:rPr>
              <a:t>Ancak bu sayı en fazla 10 öğrenciye kadar çıkarılabilir. </a:t>
            </a: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r>
              <a:rPr lang="tr-TR" sz="1600" dirty="0" smtClean="0">
                <a:solidFill>
                  <a:schemeClr val="bg1"/>
                </a:solidFill>
                <a:latin typeface="Comic Sans MS" pitchFamily="66" charset="0"/>
              </a:rPr>
              <a:t>  Öncelikle aynı ders modülünde okuyan öğrencilerin bir arada gruplanması, bunun sağlanamadığı durumda aynı dersi okuyanların bir arada gruplanması ya da birleştirilmiş sınıf yaklaşımı ile İYEP grupları oluşturulması sağlanır. </a:t>
            </a:r>
            <a:endParaRPr lang="tr-TR" sz="1600" dirty="0">
              <a:solidFill>
                <a:schemeClr val="bg1"/>
              </a:solidFill>
              <a:latin typeface="Comic Sans MS" pitchFamily="66" charset="0"/>
            </a:endParaRPr>
          </a:p>
        </p:txBody>
      </p:sp>
      <p:pic>
        <p:nvPicPr>
          <p:cNvPr id="7171" name="Picture 3"/>
          <p:cNvPicPr>
            <a:picLocks noChangeAspect="1" noChangeArrowheads="1"/>
          </p:cNvPicPr>
          <p:nvPr/>
        </p:nvPicPr>
        <p:blipFill>
          <a:blip r:embed="rId5"/>
          <a:srcRect/>
          <a:stretch>
            <a:fillRect/>
          </a:stretch>
        </p:blipFill>
        <p:spPr bwMode="auto">
          <a:xfrm>
            <a:off x="609600" y="264142"/>
            <a:ext cx="8153400" cy="287574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81000" y="285750"/>
            <a:ext cx="5791200" cy="3970318"/>
          </a:xfrm>
          <a:prstGeom prst="rect">
            <a:avLst/>
          </a:prstGeom>
          <a:noFill/>
        </p:spPr>
        <p:txBody>
          <a:bodyPr wrap="square" rtlCol="0">
            <a:spAutoFit/>
          </a:bodyPr>
          <a:lstStyle/>
          <a:p>
            <a:pPr algn="ctr"/>
            <a:endParaRPr lang="tr-TR" dirty="0" smtClean="0">
              <a:solidFill>
                <a:schemeClr val="bg1"/>
              </a:solidFill>
              <a:latin typeface="Comic Sans MS" pitchFamily="66" charset="0"/>
            </a:endParaRPr>
          </a:p>
          <a:p>
            <a:pPr algn="ctr"/>
            <a:r>
              <a:rPr lang="tr-TR" dirty="0" smtClean="0">
                <a:solidFill>
                  <a:schemeClr val="bg1"/>
                </a:solidFill>
                <a:latin typeface="Comic Sans MS" pitchFamily="66" charset="0"/>
              </a:rPr>
              <a:t>İYEP’İN UYGULANMASINA DAİR ÖNEMLİ AÇIKLAMALAR</a:t>
            </a:r>
          </a:p>
          <a:p>
            <a:pPr algn="ctr"/>
            <a:endParaRPr lang="tr-TR" dirty="0" smtClean="0">
              <a:solidFill>
                <a:schemeClr val="bg1"/>
              </a:solidFill>
              <a:latin typeface="Comic Sans MS" pitchFamily="66" charset="0"/>
            </a:endParaRPr>
          </a:p>
          <a:p>
            <a:pPr algn="ctr"/>
            <a:endParaRPr lang="tr-TR" dirty="0" smtClean="0">
              <a:solidFill>
                <a:schemeClr val="bg1"/>
              </a:solidFill>
              <a:latin typeface="Comic Sans MS" pitchFamily="66" charset="0"/>
            </a:endParaRPr>
          </a:p>
          <a:p>
            <a:pPr algn="ctr"/>
            <a:r>
              <a:rPr lang="tr-TR" b="1" dirty="0" smtClean="0">
                <a:solidFill>
                  <a:schemeClr val="bg1"/>
                </a:solidFill>
                <a:latin typeface="Comic Sans MS" pitchFamily="66" charset="0"/>
              </a:rPr>
              <a:t>Öğrencilerin Belirlenmesi</a:t>
            </a:r>
          </a:p>
          <a:p>
            <a:pPr>
              <a:buFont typeface="Arial" pitchFamily="34" charset="0"/>
              <a:buChar char="•"/>
            </a:pPr>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1.  </a:t>
            </a:r>
            <a:r>
              <a:rPr lang="tr-TR" b="1" dirty="0" smtClean="0">
                <a:solidFill>
                  <a:srgbClr val="FFFF00"/>
                </a:solidFill>
                <a:latin typeface="Comic Sans MS" pitchFamily="66" charset="0"/>
              </a:rPr>
              <a:t>İYEP Öğrenci Belirleme Aracı </a:t>
            </a:r>
            <a:r>
              <a:rPr lang="tr-TR" dirty="0" smtClean="0">
                <a:solidFill>
                  <a:schemeClr val="bg1"/>
                </a:solidFill>
                <a:latin typeface="Comic Sans MS" pitchFamily="66" charset="0"/>
              </a:rPr>
              <a:t>öğrencinin kendi sınıf öğretmeni tarafından, </a:t>
            </a:r>
            <a:r>
              <a:rPr lang="tr-TR" b="1" dirty="0" smtClean="0">
                <a:solidFill>
                  <a:srgbClr val="00B0F0"/>
                </a:solidFill>
                <a:latin typeface="Comic Sans MS" pitchFamily="66" charset="0"/>
              </a:rPr>
              <a:t>Öğrenci Değerlendirme Aracı</a:t>
            </a:r>
            <a:r>
              <a:rPr lang="tr-TR" b="1" dirty="0" smtClean="0">
                <a:solidFill>
                  <a:schemeClr val="bg1"/>
                </a:solidFill>
                <a:latin typeface="Comic Sans MS" pitchFamily="66" charset="0"/>
              </a:rPr>
              <a:t> </a:t>
            </a:r>
            <a:r>
              <a:rPr lang="tr-TR" dirty="0" smtClean="0">
                <a:solidFill>
                  <a:schemeClr val="bg1"/>
                </a:solidFill>
                <a:latin typeface="Comic Sans MS" pitchFamily="66" charset="0"/>
              </a:rPr>
              <a:t>ise programda görev alan öğretmen tarafından  öğrencilere uygulanır  ve sonuçlar e-Okul Yönetim Bilgi Sistemi İYEP İşlemleri Modülüne işlenir.</a:t>
            </a:r>
          </a:p>
          <a:p>
            <a:pPr>
              <a:buFont typeface="Arial" pitchFamily="34" charset="0"/>
              <a:buChar char="•"/>
            </a:pPr>
            <a:endParaRPr lang="tr-TR" dirty="0" smtClean="0">
              <a:solidFill>
                <a:schemeClr val="bg1"/>
              </a:solidFill>
              <a:latin typeface="Comic Sans MS" pitchFamily="66" charset="0"/>
            </a:endParaRPr>
          </a:p>
          <a:p>
            <a:endParaRPr lang="tr-TR" dirty="0"/>
          </a:p>
        </p:txBody>
      </p:sp>
      <p:pic>
        <p:nvPicPr>
          <p:cNvPr id="8194" name="Picture 2"/>
          <p:cNvPicPr>
            <a:picLocks noChangeAspect="1" noChangeArrowheads="1"/>
          </p:cNvPicPr>
          <p:nvPr/>
        </p:nvPicPr>
        <p:blipFill>
          <a:blip r:embed="rId5"/>
          <a:srcRect/>
          <a:stretch>
            <a:fillRect/>
          </a:stretch>
        </p:blipFill>
        <p:spPr bwMode="auto">
          <a:xfrm>
            <a:off x="6477000" y="819150"/>
            <a:ext cx="2238935" cy="317182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dirty="0"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dirty="0"/>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graphicFrame>
        <p:nvGraphicFramePr>
          <p:cNvPr id="7" name="6 Diyagram"/>
          <p:cNvGraphicFramePr/>
          <p:nvPr/>
        </p:nvGraphicFramePr>
        <p:xfrm>
          <a:off x="4876800" y="666750"/>
          <a:ext cx="3505200" cy="340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Metin kutusu"/>
          <p:cNvSpPr txBox="1"/>
          <p:nvPr/>
        </p:nvSpPr>
        <p:spPr>
          <a:xfrm>
            <a:off x="685800" y="284265"/>
            <a:ext cx="4038600" cy="4555093"/>
          </a:xfrm>
          <a:prstGeom prst="rect">
            <a:avLst/>
          </a:prstGeom>
          <a:noFill/>
        </p:spPr>
        <p:txBody>
          <a:bodyPr wrap="square" rtlCol="0">
            <a:spAutoFit/>
          </a:bodyPr>
          <a:lstStyle/>
          <a:p>
            <a:pPr algn="ctr"/>
            <a:r>
              <a:rPr lang="en-US" sz="1700" b="1" dirty="0" smtClean="0">
                <a:solidFill>
                  <a:schemeClr val="bg1"/>
                </a:solidFill>
                <a:latin typeface="Helvetica Neue" charset="0"/>
                <a:ea typeface="Helvetica Neue" charset="0"/>
                <a:cs typeface="Helvetica Neue" charset="0"/>
              </a:rPr>
              <a:t>İYEP’İN GEREKÇESİ</a:t>
            </a:r>
            <a:endParaRPr lang="tr-TR" sz="1700" b="1" dirty="0" smtClean="0">
              <a:solidFill>
                <a:schemeClr val="bg1"/>
              </a:solidFill>
              <a:latin typeface="Helvetica Neue" charset="0"/>
              <a:ea typeface="Helvetica Neue" charset="0"/>
              <a:cs typeface="Helvetica Neue" charset="0"/>
            </a:endParaRPr>
          </a:p>
          <a:p>
            <a:endParaRPr lang="tr-TR" sz="1700" b="1" i="1" dirty="0" smtClean="0">
              <a:solidFill>
                <a:schemeClr val="bg1"/>
              </a:solidFill>
              <a:latin typeface="Comic Sans MS" pitchFamily="66" charset="0"/>
              <a:ea typeface="Helvetica Neue" charset="0"/>
              <a:cs typeface="Helvetica Neue" charset="0"/>
            </a:endParaRPr>
          </a:p>
          <a:p>
            <a:pPr algn="ctr"/>
            <a:r>
              <a:rPr lang="tr-TR" sz="1700" b="1" i="1" dirty="0" smtClean="0">
                <a:solidFill>
                  <a:schemeClr val="bg1"/>
                </a:solidFill>
                <a:latin typeface="Comic Sans MS" pitchFamily="66" charset="0"/>
                <a:ea typeface="Helvetica Neue" charset="0"/>
                <a:cs typeface="Helvetica Neue" charset="0"/>
              </a:rPr>
              <a:t>2018 Dünya Bankası Kalkınma Raporuna göre</a:t>
            </a:r>
            <a:r>
              <a:rPr lang="tr-TR" sz="1700" dirty="0" smtClean="0">
                <a:solidFill>
                  <a:schemeClr val="bg1"/>
                </a:solidFill>
                <a:latin typeface="Comic Sans MS" pitchFamily="66" charset="0"/>
                <a:ea typeface="Helvetica Neue" charset="0"/>
                <a:cs typeface="Helvetica Neue" charset="0"/>
              </a:rPr>
              <a:t> pek çok ülkede çocuklar yıllarca okullaşsa da temel becerilere sahip olamayabiliyorlar. Bunun sebebi ise doğrudan nedenler (öğrencinin </a:t>
            </a:r>
            <a:r>
              <a:rPr lang="tr-TR" sz="1700" dirty="0" err="1" smtClean="0">
                <a:solidFill>
                  <a:schemeClr val="bg1"/>
                </a:solidFill>
                <a:latin typeface="Comic Sans MS" pitchFamily="66" charset="0"/>
                <a:ea typeface="Helvetica Neue" charset="0"/>
                <a:cs typeface="Helvetica Neue" charset="0"/>
              </a:rPr>
              <a:t>hazırbulunuşluğu</a:t>
            </a:r>
            <a:r>
              <a:rPr lang="tr-TR" sz="1700" dirty="0" smtClean="0">
                <a:solidFill>
                  <a:schemeClr val="bg1"/>
                </a:solidFill>
                <a:latin typeface="Comic Sans MS" pitchFamily="66" charset="0"/>
                <a:ea typeface="Helvetica Neue" charset="0"/>
                <a:cs typeface="Helvetica Neue" charset="0"/>
              </a:rPr>
              <a:t>, öğretmen, okul girdileri, okul yönetimi) ve mevcut sistemin yapısı olarak gösterilmektedir. Raporda ülkelerin öğrenmeyi güçlendirebilmesi için “öğrenmeyi ölç-izle, veriye dayalı politika yap, tüm aktörlerle işbirliği yap” adımlarını izlemesi gerektiği vurgulanmaktadır.</a:t>
            </a:r>
            <a:endParaRPr lang="en-US" sz="1700"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81000" y="285750"/>
            <a:ext cx="5791200" cy="3970318"/>
          </a:xfrm>
          <a:prstGeom prst="rect">
            <a:avLst/>
          </a:prstGeom>
          <a:noFill/>
        </p:spPr>
        <p:txBody>
          <a:bodyPr wrap="square" rtlCol="0">
            <a:spAutoFit/>
          </a:bodyPr>
          <a:lstStyle/>
          <a:p>
            <a:endParaRPr lang="tr-TR" dirty="0" smtClean="0">
              <a:solidFill>
                <a:schemeClr val="bg1"/>
              </a:solidFill>
              <a:latin typeface="Comic Sans MS" pitchFamily="66" charset="0"/>
            </a:endParaRPr>
          </a:p>
          <a:p>
            <a:pPr algn="ctr"/>
            <a:r>
              <a:rPr lang="tr-TR" dirty="0" smtClean="0">
                <a:solidFill>
                  <a:schemeClr val="bg1"/>
                </a:solidFill>
                <a:latin typeface="Comic Sans MS" pitchFamily="66" charset="0"/>
              </a:rPr>
              <a:t>İYEP’İN UYGULANMASI</a:t>
            </a:r>
          </a:p>
          <a:p>
            <a:pPr algn="ctr"/>
            <a:endParaRPr lang="tr-TR" b="1" dirty="0" smtClean="0">
              <a:solidFill>
                <a:schemeClr val="bg1"/>
              </a:solidFill>
              <a:latin typeface="Comic Sans MS" pitchFamily="66" charset="0"/>
            </a:endParaRP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Program, hafta sonlarında, hafta içi ders saatleri dışında, bunların uygun olmaması durumunda okulun şartları ve personel durumu da dikkate alınarak okul yönetimince planlanacak zamanlarda uygulanır.</a:t>
            </a:r>
          </a:p>
          <a:p>
            <a:endParaRPr lang="tr-TR" dirty="0" smtClean="0">
              <a:solidFill>
                <a:schemeClr val="bg1"/>
              </a:solidFill>
              <a:latin typeface="Comic Sans MS" pitchFamily="66" charset="0"/>
            </a:endParaRP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Program süresi, </a:t>
            </a:r>
            <a:r>
              <a:rPr lang="tr-TR" dirty="0" smtClean="0">
                <a:solidFill>
                  <a:schemeClr val="accent6">
                    <a:lumMod val="75000"/>
                  </a:schemeClr>
                </a:solidFill>
                <a:latin typeface="Comic Sans MS" pitchFamily="66" charset="0"/>
              </a:rPr>
              <a:t>hafta içi günde 2 ders saatini, </a:t>
            </a:r>
          </a:p>
          <a:p>
            <a:r>
              <a:rPr lang="tr-TR" dirty="0" smtClean="0">
                <a:solidFill>
                  <a:schemeClr val="accent6">
                    <a:lumMod val="75000"/>
                  </a:schemeClr>
                </a:solidFill>
                <a:latin typeface="Comic Sans MS" pitchFamily="66" charset="0"/>
              </a:rPr>
              <a:t>hafta sonu günde 6 ders saatini </a:t>
            </a:r>
          </a:p>
          <a:p>
            <a:r>
              <a:rPr lang="tr-TR" dirty="0" smtClean="0">
                <a:solidFill>
                  <a:schemeClr val="accent6">
                    <a:lumMod val="75000"/>
                  </a:schemeClr>
                </a:solidFill>
                <a:latin typeface="Comic Sans MS" pitchFamily="66" charset="0"/>
              </a:rPr>
              <a:t>haftada toplam10 ders saatini </a:t>
            </a:r>
            <a:r>
              <a:rPr lang="tr-TR" dirty="0" smtClean="0">
                <a:solidFill>
                  <a:schemeClr val="bg1"/>
                </a:solidFill>
                <a:latin typeface="Comic Sans MS" pitchFamily="66" charset="0"/>
              </a:rPr>
              <a:t>geçemez.</a:t>
            </a:r>
          </a:p>
          <a:p>
            <a:endParaRPr lang="tr-TR" dirty="0"/>
          </a:p>
        </p:txBody>
      </p:sp>
      <p:pic>
        <p:nvPicPr>
          <p:cNvPr id="9218" name="Picture 2"/>
          <p:cNvPicPr>
            <a:picLocks noChangeAspect="1" noChangeArrowheads="1"/>
          </p:cNvPicPr>
          <p:nvPr/>
        </p:nvPicPr>
        <p:blipFill>
          <a:blip r:embed="rId5"/>
          <a:srcRect/>
          <a:stretch>
            <a:fillRect/>
          </a:stretch>
        </p:blipFill>
        <p:spPr bwMode="auto">
          <a:xfrm>
            <a:off x="6096000" y="666750"/>
            <a:ext cx="2614382" cy="3733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228600" y="1173182"/>
            <a:ext cx="6172200" cy="3970318"/>
          </a:xfrm>
          <a:prstGeom prst="rect">
            <a:avLst/>
          </a:prstGeom>
          <a:noFill/>
        </p:spPr>
        <p:txBody>
          <a:bodyPr wrap="square" rtlCol="0">
            <a:spAutoFit/>
          </a:bodyPr>
          <a:lstStyle/>
          <a:p>
            <a:endParaRPr lang="tr-TR" dirty="0" smtClean="0">
              <a:solidFill>
                <a:schemeClr val="bg1"/>
              </a:solidFill>
              <a:latin typeface="Comic Sans MS" pitchFamily="66" charset="0"/>
            </a:endParaRPr>
          </a:p>
          <a:p>
            <a:r>
              <a:rPr lang="tr-TR" b="1" dirty="0" err="1" smtClean="0">
                <a:solidFill>
                  <a:schemeClr val="bg1"/>
                </a:solidFill>
                <a:latin typeface="Comic Sans MS" pitchFamily="66" charset="0"/>
              </a:rPr>
              <a:t>İYEP’in</a:t>
            </a:r>
            <a:r>
              <a:rPr lang="tr-TR" b="1" dirty="0" smtClean="0">
                <a:solidFill>
                  <a:schemeClr val="bg1"/>
                </a:solidFill>
                <a:latin typeface="Comic Sans MS" pitchFamily="66" charset="0"/>
              </a:rPr>
              <a:t> uygulanmasında sırasıyla;  </a:t>
            </a:r>
          </a:p>
          <a:p>
            <a:pPr marL="341313" indent="-341313">
              <a:buFont typeface="Arial" pitchFamily="34" charset="0"/>
              <a:buChar char="•"/>
            </a:pPr>
            <a:r>
              <a:rPr lang="tr-TR" dirty="0" smtClean="0">
                <a:solidFill>
                  <a:schemeClr val="bg1"/>
                </a:solidFill>
                <a:latin typeface="Comic Sans MS" pitchFamily="66" charset="0"/>
              </a:rPr>
              <a:t>Öğrencinin kendi sınıf öğretmeni, </a:t>
            </a:r>
          </a:p>
          <a:p>
            <a:pPr marL="341313" indent="-341313">
              <a:buFont typeface="Arial" pitchFamily="34" charset="0"/>
              <a:buChar char="•"/>
            </a:pPr>
            <a:r>
              <a:rPr lang="tr-TR" dirty="0" smtClean="0">
                <a:solidFill>
                  <a:schemeClr val="bg1"/>
                </a:solidFill>
                <a:latin typeface="Comic Sans MS" pitchFamily="66" charset="0"/>
              </a:rPr>
              <a:t>Okulun diğer sınıf öğretmenleri,</a:t>
            </a:r>
          </a:p>
          <a:p>
            <a:pPr marL="341313" indent="-341313">
              <a:buFont typeface="Arial" pitchFamily="34" charset="0"/>
              <a:buChar char="•"/>
            </a:pPr>
            <a:r>
              <a:rPr lang="tr-TR" dirty="0" smtClean="0">
                <a:solidFill>
                  <a:schemeClr val="bg1"/>
                </a:solidFill>
                <a:latin typeface="Comic Sans MS" pitchFamily="66" charset="0"/>
              </a:rPr>
              <a:t>İlçe norm fazlası sınıf öğretmenleri,</a:t>
            </a:r>
          </a:p>
          <a:p>
            <a:pPr marL="341313" indent="-341313">
              <a:buFont typeface="Arial" pitchFamily="34" charset="0"/>
              <a:buChar char="•"/>
            </a:pPr>
            <a:r>
              <a:rPr lang="tr-TR" dirty="0" smtClean="0">
                <a:solidFill>
                  <a:schemeClr val="bg1"/>
                </a:solidFill>
                <a:latin typeface="Comic Sans MS" pitchFamily="66" charset="0"/>
              </a:rPr>
              <a:t>İlçede, programda görev almak isteyen sınıf öğretmenleri, </a:t>
            </a:r>
          </a:p>
          <a:p>
            <a:pPr marL="341313" indent="-341313">
              <a:buFont typeface="Arial" pitchFamily="34" charset="0"/>
              <a:buChar char="•"/>
            </a:pPr>
            <a:r>
              <a:rPr lang="tr-TR" dirty="0" smtClean="0">
                <a:solidFill>
                  <a:schemeClr val="bg1"/>
                </a:solidFill>
                <a:latin typeface="Comic Sans MS" pitchFamily="66" charset="0"/>
              </a:rPr>
              <a:t>Bunların olmaması durumunda ders ücreti karşılığında görevlendirilen sınıf öğretmenleri görevlendirilir. </a:t>
            </a:r>
          </a:p>
          <a:p>
            <a:endParaRPr lang="tr-TR" dirty="0" smtClean="0">
              <a:solidFill>
                <a:schemeClr val="bg1"/>
              </a:solidFill>
              <a:latin typeface="Comic Sans MS" pitchFamily="66" charset="0"/>
            </a:endParaRPr>
          </a:p>
          <a:p>
            <a:pPr algn="ctr"/>
            <a:r>
              <a:rPr lang="tr-TR" dirty="0" smtClean="0">
                <a:solidFill>
                  <a:srgbClr val="FFFF00"/>
                </a:solidFill>
                <a:latin typeface="Comic Sans MS" pitchFamily="66" charset="0"/>
              </a:rPr>
              <a:t>4 üncü sınıfı tamamlayan öğrencilerden, programda belirtilen kazanımları istenen düzeyde edinememiş olanlar e-Okul sistemine işlenir.</a:t>
            </a:r>
          </a:p>
          <a:p>
            <a:endParaRPr lang="tr-TR" dirty="0"/>
          </a:p>
        </p:txBody>
      </p:sp>
      <p:pic>
        <p:nvPicPr>
          <p:cNvPr id="10242" name="Picture 2"/>
          <p:cNvPicPr>
            <a:picLocks noChangeAspect="1" noChangeArrowheads="1"/>
          </p:cNvPicPr>
          <p:nvPr/>
        </p:nvPicPr>
        <p:blipFill>
          <a:blip r:embed="rId5" cstate="print"/>
          <a:srcRect/>
          <a:stretch>
            <a:fillRect/>
          </a:stretch>
        </p:blipFill>
        <p:spPr bwMode="auto">
          <a:xfrm>
            <a:off x="6324600" y="2038350"/>
            <a:ext cx="2590800" cy="2809641"/>
          </a:xfrm>
          <a:prstGeom prst="rect">
            <a:avLst/>
          </a:prstGeom>
          <a:noFill/>
          <a:ln w="9525">
            <a:noFill/>
            <a:miter lim="800000"/>
            <a:headEnd/>
            <a:tailEnd/>
          </a:ln>
          <a:effectLst/>
        </p:spPr>
      </p:pic>
      <p:sp>
        <p:nvSpPr>
          <p:cNvPr id="9" name="8 Metin kutusu"/>
          <p:cNvSpPr txBox="1"/>
          <p:nvPr/>
        </p:nvSpPr>
        <p:spPr>
          <a:xfrm>
            <a:off x="304800" y="209550"/>
            <a:ext cx="8534400" cy="1477328"/>
          </a:xfrm>
          <a:prstGeom prst="rect">
            <a:avLst/>
          </a:prstGeom>
          <a:noFill/>
        </p:spPr>
        <p:txBody>
          <a:bodyPr wrap="square" rtlCol="0">
            <a:spAutoFit/>
          </a:bodyPr>
          <a:lstStyle/>
          <a:p>
            <a:pPr algn="ctr"/>
            <a:r>
              <a:rPr lang="tr-TR" dirty="0" smtClean="0">
                <a:solidFill>
                  <a:schemeClr val="bg1"/>
                </a:solidFill>
                <a:latin typeface="Comic Sans MS" pitchFamily="66" charset="0"/>
              </a:rPr>
              <a:t>ÖĞRETMEN GÖREVLENDİRİLMESİ</a:t>
            </a: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Millî Eğitim Bakanlığı Yönetici ve Öğretmenlerin Ek Derslerine İlişkin Kararın 9. Maddesine göre öğretmen görevlendirmesi yapılır.</a:t>
            </a:r>
          </a:p>
          <a:p>
            <a:endParaRPr lang="tr-TR"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1266" name="Picture 2"/>
          <p:cNvPicPr>
            <a:picLocks noChangeAspect="1" noChangeArrowheads="1"/>
          </p:cNvPicPr>
          <p:nvPr/>
        </p:nvPicPr>
        <p:blipFill>
          <a:blip r:embed="rId5"/>
          <a:srcRect/>
          <a:stretch>
            <a:fillRect/>
          </a:stretch>
        </p:blipFill>
        <p:spPr bwMode="auto">
          <a:xfrm>
            <a:off x="609600" y="1885950"/>
            <a:ext cx="1752600" cy="253932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srcRect/>
          <a:stretch>
            <a:fillRect/>
          </a:stretch>
        </p:blipFill>
        <p:spPr bwMode="auto">
          <a:xfrm rot="20227659">
            <a:off x="2426666" y="229379"/>
            <a:ext cx="1631439" cy="223013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7"/>
          <a:srcRect/>
          <a:stretch>
            <a:fillRect/>
          </a:stretch>
        </p:blipFill>
        <p:spPr bwMode="auto">
          <a:xfrm rot="846602">
            <a:off x="3983029" y="161306"/>
            <a:ext cx="1600916" cy="224279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8"/>
          <a:srcRect/>
          <a:stretch>
            <a:fillRect/>
          </a:stretch>
        </p:blipFill>
        <p:spPr bwMode="auto">
          <a:xfrm rot="20912281">
            <a:off x="5765042" y="131655"/>
            <a:ext cx="1545088" cy="2192553"/>
          </a:xfrm>
          <a:prstGeom prst="rect">
            <a:avLst/>
          </a:prstGeom>
          <a:noFill/>
          <a:ln w="9525">
            <a:noFill/>
            <a:miter lim="800000"/>
            <a:headEnd/>
            <a:tailEnd/>
          </a:ln>
          <a:effectLst/>
        </p:spPr>
      </p:pic>
      <p:pic>
        <p:nvPicPr>
          <p:cNvPr id="11270" name="Picture 6"/>
          <p:cNvPicPr>
            <a:picLocks noChangeAspect="1" noChangeArrowheads="1"/>
          </p:cNvPicPr>
          <p:nvPr/>
        </p:nvPicPr>
        <p:blipFill>
          <a:blip r:embed="rId9"/>
          <a:srcRect/>
          <a:stretch>
            <a:fillRect/>
          </a:stretch>
        </p:blipFill>
        <p:spPr bwMode="auto">
          <a:xfrm rot="1028257">
            <a:off x="7230022" y="205120"/>
            <a:ext cx="1523373" cy="216673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10"/>
          <a:srcRect/>
          <a:stretch>
            <a:fillRect/>
          </a:stretch>
        </p:blipFill>
        <p:spPr bwMode="auto">
          <a:xfrm>
            <a:off x="3581400" y="2571750"/>
            <a:ext cx="1635071" cy="2286000"/>
          </a:xfrm>
          <a:prstGeom prst="rect">
            <a:avLst/>
          </a:prstGeom>
          <a:noFill/>
          <a:ln w="9525">
            <a:noFill/>
            <a:miter lim="800000"/>
            <a:headEnd/>
            <a:tailEnd/>
          </a:ln>
          <a:effectLst/>
        </p:spPr>
      </p:pic>
      <p:pic>
        <p:nvPicPr>
          <p:cNvPr id="11272" name="Picture 8"/>
          <p:cNvPicPr>
            <a:picLocks noChangeAspect="1" noChangeArrowheads="1"/>
          </p:cNvPicPr>
          <p:nvPr/>
        </p:nvPicPr>
        <p:blipFill>
          <a:blip r:embed="rId11"/>
          <a:srcRect/>
          <a:stretch>
            <a:fillRect/>
          </a:stretch>
        </p:blipFill>
        <p:spPr bwMode="auto">
          <a:xfrm>
            <a:off x="5486400" y="2571750"/>
            <a:ext cx="1674871" cy="2286000"/>
          </a:xfrm>
          <a:prstGeom prst="rect">
            <a:avLst/>
          </a:prstGeom>
          <a:noFill/>
          <a:ln w="9525">
            <a:noFill/>
            <a:miter lim="800000"/>
            <a:headEnd/>
            <a:tailEnd/>
          </a:ln>
          <a:effectLst/>
        </p:spPr>
      </p:pic>
      <p:sp>
        <p:nvSpPr>
          <p:cNvPr id="16" name="15 Metin kutusu"/>
          <p:cNvSpPr txBox="1"/>
          <p:nvPr/>
        </p:nvSpPr>
        <p:spPr>
          <a:xfrm>
            <a:off x="304800" y="1047750"/>
            <a:ext cx="2057400" cy="646331"/>
          </a:xfrm>
          <a:prstGeom prst="rect">
            <a:avLst/>
          </a:prstGeom>
          <a:noFill/>
        </p:spPr>
        <p:txBody>
          <a:bodyPr wrap="square" rtlCol="0">
            <a:spAutoFit/>
          </a:bodyPr>
          <a:lstStyle/>
          <a:p>
            <a:pPr algn="ctr"/>
            <a:r>
              <a:rPr lang="tr-TR" dirty="0" smtClean="0">
                <a:solidFill>
                  <a:schemeClr val="bg1"/>
                </a:solidFill>
                <a:latin typeface="Comic Sans MS" pitchFamily="66" charset="0"/>
              </a:rPr>
              <a:t>İYEP MATERYALLERİ</a:t>
            </a:r>
            <a:endParaRPr lang="tr-TR"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2290" name="Picture 2"/>
          <p:cNvPicPr>
            <a:picLocks noChangeAspect="1" noChangeArrowheads="1"/>
          </p:cNvPicPr>
          <p:nvPr/>
        </p:nvPicPr>
        <p:blipFill>
          <a:blip r:embed="rId5"/>
          <a:srcRect/>
          <a:stretch>
            <a:fillRect/>
          </a:stretch>
        </p:blipFill>
        <p:spPr bwMode="auto">
          <a:xfrm>
            <a:off x="609600" y="1200150"/>
            <a:ext cx="8027987" cy="18859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a:srcRect/>
          <a:stretch>
            <a:fillRect/>
          </a:stretch>
        </p:blipFill>
        <p:spPr bwMode="auto">
          <a:xfrm>
            <a:off x="609600" y="3181350"/>
            <a:ext cx="8008937" cy="85725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7"/>
          <a:srcRect/>
          <a:stretch>
            <a:fillRect/>
          </a:stretch>
        </p:blipFill>
        <p:spPr bwMode="auto">
          <a:xfrm>
            <a:off x="609600" y="4095750"/>
            <a:ext cx="8008937" cy="371475"/>
          </a:xfrm>
          <a:prstGeom prst="rect">
            <a:avLst/>
          </a:prstGeom>
          <a:noFill/>
          <a:ln w="9525">
            <a:noFill/>
            <a:miter lim="800000"/>
            <a:headEnd/>
            <a:tailEnd/>
          </a:ln>
          <a:effectLst/>
        </p:spPr>
      </p:pic>
      <p:sp>
        <p:nvSpPr>
          <p:cNvPr id="11" name="10 Metin kutusu"/>
          <p:cNvSpPr txBox="1"/>
          <p:nvPr/>
        </p:nvSpPr>
        <p:spPr>
          <a:xfrm>
            <a:off x="1219200" y="514350"/>
            <a:ext cx="6324600" cy="369332"/>
          </a:xfrm>
          <a:prstGeom prst="rect">
            <a:avLst/>
          </a:prstGeom>
          <a:noFill/>
        </p:spPr>
        <p:txBody>
          <a:bodyPr wrap="square" rtlCol="0">
            <a:spAutoFit/>
          </a:bodyPr>
          <a:lstStyle/>
          <a:p>
            <a:pPr algn="ctr"/>
            <a:r>
              <a:rPr lang="tr-TR" b="1" dirty="0" smtClean="0">
                <a:solidFill>
                  <a:schemeClr val="bg1"/>
                </a:solidFill>
                <a:latin typeface="Comic Sans MS" pitchFamily="66" charset="0"/>
              </a:rPr>
              <a:t>PROGRAMDAKİ KAZANIM SAYILARI</a:t>
            </a:r>
            <a:endParaRPr lang="tr-TR" b="1"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04800" y="619185"/>
            <a:ext cx="7239000" cy="4524315"/>
          </a:xfrm>
          <a:prstGeom prst="rect">
            <a:avLst/>
          </a:prstGeom>
          <a:noFill/>
        </p:spPr>
        <p:txBody>
          <a:bodyPr wrap="square" rtlCol="0">
            <a:spAutoFit/>
          </a:bodyPr>
          <a:lstStyle/>
          <a:p>
            <a:pPr algn="ctr"/>
            <a:r>
              <a:rPr lang="tr-TR" b="1" dirty="0" smtClean="0">
                <a:solidFill>
                  <a:schemeClr val="bg1"/>
                </a:solidFill>
                <a:latin typeface="Comic Sans MS" pitchFamily="66" charset="0"/>
              </a:rPr>
              <a:t>PSİKOSOSYAL DESTEK ÇALIŞMALARI </a:t>
            </a:r>
          </a:p>
          <a:p>
            <a:endParaRPr lang="tr-TR" b="1" dirty="0" smtClean="0">
              <a:solidFill>
                <a:schemeClr val="bg1"/>
              </a:solidFill>
              <a:latin typeface="Comic Sans MS" pitchFamily="66" charset="0"/>
            </a:endParaRPr>
          </a:p>
          <a:p>
            <a:r>
              <a:rPr lang="tr-TR" b="1" dirty="0" smtClean="0">
                <a:solidFill>
                  <a:schemeClr val="bg1"/>
                </a:solidFill>
                <a:latin typeface="Comic Sans MS" pitchFamily="66" charset="0"/>
              </a:rPr>
              <a:t>Programa dâhil olan öğrencilere yönelik olarak </a:t>
            </a:r>
            <a:r>
              <a:rPr lang="tr-TR" b="1" dirty="0" err="1" smtClean="0">
                <a:solidFill>
                  <a:schemeClr val="bg1"/>
                </a:solidFill>
                <a:latin typeface="Comic Sans MS" pitchFamily="66" charset="0"/>
              </a:rPr>
              <a:t>psikososyal</a:t>
            </a:r>
            <a:r>
              <a:rPr lang="tr-TR" b="1" dirty="0" smtClean="0">
                <a:solidFill>
                  <a:schemeClr val="bg1"/>
                </a:solidFill>
                <a:latin typeface="Comic Sans MS" pitchFamily="66" charset="0"/>
              </a:rPr>
              <a:t> destek çalışmalarının gerçekleştirilmesi programın hedeflerine ulaşmasında kritik bir öneme sahiptir. </a:t>
            </a:r>
          </a:p>
          <a:p>
            <a:endParaRPr lang="tr-TR" b="1" dirty="0" smtClean="0">
              <a:solidFill>
                <a:schemeClr val="bg1"/>
              </a:solidFill>
              <a:latin typeface="Comic Sans MS" pitchFamily="66" charset="0"/>
            </a:endParaRPr>
          </a:p>
          <a:p>
            <a:r>
              <a:rPr lang="tr-TR" b="1" dirty="0" smtClean="0">
                <a:solidFill>
                  <a:schemeClr val="bg1"/>
                </a:solidFill>
                <a:latin typeface="Comic Sans MS" pitchFamily="66" charset="0"/>
              </a:rPr>
              <a:t>Öğrenmenin önündeki sınırlılıkların belirlenerek çözümüne yönelik çalışmaların yapılması önem arz etmektedir. Bu sebeple </a:t>
            </a:r>
            <a:r>
              <a:rPr lang="tr-TR" b="1" dirty="0" err="1" smtClean="0">
                <a:solidFill>
                  <a:schemeClr val="bg1"/>
                </a:solidFill>
                <a:latin typeface="Comic Sans MS" pitchFamily="66" charset="0"/>
              </a:rPr>
              <a:t>İYEP’e</a:t>
            </a:r>
            <a:r>
              <a:rPr lang="tr-TR" b="1" dirty="0" smtClean="0">
                <a:solidFill>
                  <a:schemeClr val="bg1"/>
                </a:solidFill>
                <a:latin typeface="Comic Sans MS" pitchFamily="66" charset="0"/>
              </a:rPr>
              <a:t> katılan öğrencilerin </a:t>
            </a:r>
            <a:r>
              <a:rPr lang="tr-TR" b="1" dirty="0" err="1" smtClean="0">
                <a:solidFill>
                  <a:schemeClr val="bg1"/>
                </a:solidFill>
                <a:latin typeface="Comic Sans MS" pitchFamily="66" charset="0"/>
              </a:rPr>
              <a:t>psikososyal</a:t>
            </a:r>
            <a:r>
              <a:rPr lang="tr-TR" b="1" dirty="0" smtClean="0">
                <a:solidFill>
                  <a:schemeClr val="bg1"/>
                </a:solidFill>
                <a:latin typeface="Comic Sans MS" pitchFamily="66" charset="0"/>
              </a:rPr>
              <a:t> destek ihtiyaçlarını tespit etmek amacıyla </a:t>
            </a:r>
            <a:r>
              <a:rPr lang="tr-TR" b="1" dirty="0" err="1" smtClean="0">
                <a:solidFill>
                  <a:srgbClr val="FFFF00"/>
                </a:solidFill>
                <a:latin typeface="Comic Sans MS" pitchFamily="66" charset="0"/>
              </a:rPr>
              <a:t>Psikososyal</a:t>
            </a:r>
            <a:r>
              <a:rPr lang="tr-TR" b="1" dirty="0" smtClean="0">
                <a:solidFill>
                  <a:srgbClr val="FFFF00"/>
                </a:solidFill>
                <a:latin typeface="Comic Sans MS" pitchFamily="66" charset="0"/>
              </a:rPr>
              <a:t> Destek Öğrenci Bilgi Formu</a:t>
            </a:r>
            <a:r>
              <a:rPr lang="tr-TR" b="1" dirty="0" smtClean="0">
                <a:solidFill>
                  <a:schemeClr val="bg1"/>
                </a:solidFill>
                <a:latin typeface="Comic Sans MS" pitchFamily="66" charset="0"/>
              </a:rPr>
              <a:t> hazırlanmıştır. </a:t>
            </a:r>
          </a:p>
          <a:p>
            <a:r>
              <a:rPr lang="tr-TR" b="1" dirty="0" smtClean="0">
                <a:solidFill>
                  <a:schemeClr val="bg1"/>
                </a:solidFill>
                <a:latin typeface="Comic Sans MS" pitchFamily="66" charset="0"/>
              </a:rPr>
              <a:t>Form neticesinde belirlenen ihtiyaçlara bireysel destek verilmesi beklenmektedir. Bireysel ihtiyaçlara yönelik yol gösterici öneriler </a:t>
            </a:r>
            <a:r>
              <a:rPr lang="tr-TR" b="1" dirty="0" smtClean="0">
                <a:solidFill>
                  <a:srgbClr val="FFFF00"/>
                </a:solidFill>
                <a:latin typeface="Comic Sans MS" pitchFamily="66" charset="0"/>
              </a:rPr>
              <a:t>"İYEP </a:t>
            </a:r>
            <a:r>
              <a:rPr lang="tr-TR" b="1" dirty="0" err="1" smtClean="0">
                <a:solidFill>
                  <a:srgbClr val="FFFF00"/>
                </a:solidFill>
                <a:latin typeface="Comic Sans MS" pitchFamily="66" charset="0"/>
              </a:rPr>
              <a:t>Psikososyal</a:t>
            </a:r>
            <a:r>
              <a:rPr lang="tr-TR" b="1" dirty="0" smtClean="0">
                <a:solidFill>
                  <a:srgbClr val="FFFF00"/>
                </a:solidFill>
                <a:latin typeface="Comic Sans MS" pitchFamily="66" charset="0"/>
              </a:rPr>
              <a:t> Destek Rehberi"</a:t>
            </a:r>
            <a:r>
              <a:rPr lang="tr-TR" b="1" dirty="0" smtClean="0">
                <a:solidFill>
                  <a:schemeClr val="bg1"/>
                </a:solidFill>
                <a:latin typeface="Comic Sans MS" pitchFamily="66" charset="0"/>
              </a:rPr>
              <a:t>nde bulunmaktadır.</a:t>
            </a:r>
          </a:p>
          <a:p>
            <a:endParaRPr lang="tr-TR" dirty="0"/>
          </a:p>
        </p:txBody>
      </p:sp>
      <p:pic>
        <p:nvPicPr>
          <p:cNvPr id="13314" name="Picture 2"/>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a:off x="7010400" y="361950"/>
            <a:ext cx="1711177" cy="1785937"/>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990600" y="971550"/>
            <a:ext cx="7924800" cy="2215991"/>
          </a:xfrm>
          <a:prstGeom prst="rect">
            <a:avLst/>
          </a:prstGeom>
          <a:noFill/>
        </p:spPr>
        <p:txBody>
          <a:bodyPr wrap="square" rtlCol="0">
            <a:spAutoFit/>
          </a:bodyPr>
          <a:lstStyle/>
          <a:p>
            <a:pPr algn="ctr"/>
            <a:r>
              <a:rPr lang="tr-TR" b="1" dirty="0" smtClean="0">
                <a:solidFill>
                  <a:schemeClr val="bg1"/>
                </a:solidFill>
                <a:latin typeface="Comic Sans MS" pitchFamily="66" charset="0"/>
              </a:rPr>
              <a:t> </a:t>
            </a:r>
            <a:r>
              <a:rPr lang="tr-TR" sz="2000" b="1" dirty="0" smtClean="0">
                <a:solidFill>
                  <a:schemeClr val="bg1"/>
                </a:solidFill>
                <a:latin typeface="Comic Sans MS" pitchFamily="66" charset="0"/>
              </a:rPr>
              <a:t>İYEP’TE TUTULACAK DEFTER, DOSYA VE FORMLAR;</a:t>
            </a:r>
          </a:p>
          <a:p>
            <a:endParaRPr lang="tr-TR" sz="2000" dirty="0" smtClean="0">
              <a:solidFill>
                <a:schemeClr val="bg1"/>
              </a:solidFill>
              <a:latin typeface="Comic Sans MS" pitchFamily="66" charset="0"/>
            </a:endParaRPr>
          </a:p>
          <a:p>
            <a:pPr marL="463550" lvl="0" indent="-463550">
              <a:buFont typeface="Arial" pitchFamily="34" charset="0"/>
              <a:buChar char="•"/>
            </a:pPr>
            <a:r>
              <a:rPr lang="tr-TR" sz="2000" dirty="0" smtClean="0">
                <a:solidFill>
                  <a:schemeClr val="bg1"/>
                </a:solidFill>
                <a:latin typeface="Comic Sans MS" pitchFamily="66" charset="0"/>
              </a:rPr>
              <a:t>Sınıf ders defteri ve yoklama defteri</a:t>
            </a:r>
          </a:p>
          <a:p>
            <a:pPr marL="463550" lvl="0" indent="-463550">
              <a:buFont typeface="Arial" pitchFamily="34" charset="0"/>
              <a:buChar char="•"/>
            </a:pPr>
            <a:r>
              <a:rPr lang="tr-TR" sz="2000" dirty="0" smtClean="0">
                <a:solidFill>
                  <a:schemeClr val="bg1"/>
                </a:solidFill>
                <a:latin typeface="Comic Sans MS" pitchFamily="66" charset="0"/>
              </a:rPr>
              <a:t>Modül planları dosyası</a:t>
            </a:r>
          </a:p>
          <a:p>
            <a:pPr marL="463550" lvl="0" indent="-463550">
              <a:buFont typeface="Arial" pitchFamily="34" charset="0"/>
              <a:buChar char="•"/>
            </a:pPr>
            <a:r>
              <a:rPr lang="tr-TR" sz="2000" dirty="0" err="1" smtClean="0">
                <a:solidFill>
                  <a:schemeClr val="bg1"/>
                </a:solidFill>
                <a:latin typeface="Comic Sans MS" pitchFamily="66" charset="0"/>
              </a:rPr>
              <a:t>Psikososyal</a:t>
            </a:r>
            <a:r>
              <a:rPr lang="tr-TR" sz="2000" dirty="0" smtClean="0">
                <a:solidFill>
                  <a:schemeClr val="bg1"/>
                </a:solidFill>
                <a:latin typeface="Comic Sans MS" pitchFamily="66" charset="0"/>
              </a:rPr>
              <a:t> Destek Öğrenci Bilgi Formu</a:t>
            </a:r>
          </a:p>
          <a:p>
            <a:pPr marL="463550" indent="-463550">
              <a:buFont typeface="Arial" pitchFamily="34" charset="0"/>
              <a:buChar char="•"/>
            </a:pPr>
            <a:r>
              <a:rPr lang="tr-TR" sz="2000" dirty="0" smtClean="0">
                <a:solidFill>
                  <a:schemeClr val="bg1"/>
                </a:solidFill>
                <a:latin typeface="Comic Sans MS" pitchFamily="66" charset="0"/>
              </a:rPr>
              <a:t>İYEP yazışma dosyası </a:t>
            </a:r>
          </a:p>
          <a:p>
            <a:endParaRPr lang="tr-TR"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58"/>
            <a:ext cx="9136618" cy="514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842963"/>
            <a:ext cx="8353425" cy="4176712"/>
          </a:xfrm>
        </p:spPr>
      </p:pic>
      <p:sp>
        <p:nvSpPr>
          <p:cNvPr id="2" name="Yuvarlatılmış Dikdörtgen 1"/>
          <p:cNvSpPr/>
          <p:nvPr/>
        </p:nvSpPr>
        <p:spPr>
          <a:xfrm>
            <a:off x="4283968" y="2139702"/>
            <a:ext cx="10081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2950"/>
            <a:ext cx="8372568" cy="41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 y="339502"/>
            <a:ext cx="9136618" cy="432048"/>
          </a:xfrm>
        </p:spPr>
        <p:txBody>
          <a:bodyPr/>
          <a:lstStyle/>
          <a:p>
            <a:r>
              <a:rPr lang="en-US" sz="2000" b="1" dirty="0" smtClean="0">
                <a:solidFill>
                  <a:schemeClr val="bg1"/>
                </a:solidFill>
                <a:latin typeface="Comic Sans MS" pitchFamily="66" charset="0"/>
                <a:ea typeface="Helvetica Neue" charset="0"/>
                <a:cs typeface="Helvetica Neue" charset="0"/>
              </a:rPr>
              <a:t>e-</a:t>
            </a:r>
            <a:r>
              <a:rPr lang="en-US" sz="2000" b="1" dirty="0" err="1" smtClean="0">
                <a:solidFill>
                  <a:schemeClr val="bg1"/>
                </a:solidFill>
                <a:latin typeface="Comic Sans MS" pitchFamily="66" charset="0"/>
                <a:ea typeface="Helvetica Neue" charset="0"/>
                <a:cs typeface="Helvetica Neue" charset="0"/>
              </a:rPr>
              <a:t>Okul</a:t>
            </a:r>
            <a:r>
              <a:rPr lang="en-US" sz="2000" b="1" dirty="0" smtClean="0">
                <a:solidFill>
                  <a:schemeClr val="bg1"/>
                </a:solidFill>
                <a:latin typeface="Comic Sans MS" pitchFamily="66" charset="0"/>
                <a:ea typeface="Helvetica Neue" charset="0"/>
                <a:cs typeface="Helvetica Neue" charset="0"/>
              </a:rPr>
              <a:t> İYEP </a:t>
            </a:r>
            <a:r>
              <a:rPr lang="en-US" sz="2000" b="1" dirty="0" err="1" smtClean="0">
                <a:solidFill>
                  <a:schemeClr val="bg1"/>
                </a:solidFill>
                <a:latin typeface="Comic Sans MS" pitchFamily="66" charset="0"/>
                <a:ea typeface="Helvetica Neue" charset="0"/>
                <a:cs typeface="Helvetica Neue" charset="0"/>
              </a:rPr>
              <a:t>İşlemleri</a:t>
            </a:r>
            <a:r>
              <a:rPr lang="tr-TR" sz="2000" b="1" dirty="0" smtClean="0">
                <a:solidFill>
                  <a:schemeClr val="bg1"/>
                </a:solidFill>
                <a:latin typeface="Comic Sans MS" pitchFamily="66" charset="0"/>
                <a:ea typeface="Helvetica Neue" charset="0"/>
                <a:cs typeface="Helvetica Neue" charset="0"/>
              </a:rPr>
              <a:t> </a:t>
            </a:r>
            <a:r>
              <a:rPr lang="en-US" sz="2000" b="1" dirty="0" smtClean="0">
                <a:solidFill>
                  <a:schemeClr val="bg1"/>
                </a:solidFill>
                <a:latin typeface="Comic Sans MS" pitchFamily="66" charset="0"/>
                <a:ea typeface="Helvetica Neue" charset="0"/>
                <a:cs typeface="Helvetica Neue" charset="0"/>
              </a:rPr>
              <a:t> </a:t>
            </a:r>
            <a:r>
              <a:rPr lang="en-US" sz="2000" b="1" dirty="0" err="1" smtClean="0">
                <a:solidFill>
                  <a:schemeClr val="bg1"/>
                </a:solidFill>
                <a:latin typeface="Comic Sans MS" pitchFamily="66" charset="0"/>
                <a:ea typeface="Helvetica Neue" charset="0"/>
                <a:cs typeface="Helvetica Neue" charset="0"/>
              </a:rPr>
              <a:t>Modülü</a:t>
            </a:r>
            <a:endParaRPr lang="en-US" sz="2000" b="1" dirty="0">
              <a:solidFill>
                <a:schemeClr val="bg1"/>
              </a:solidFill>
              <a:latin typeface="Comic Sans MS" pitchFamily="66"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pPr>
              <a:defRPr/>
            </a:pPr>
            <a:fld id="{E64C2F33-A358-4316-BFA6-772CD87CE804}" type="slidenum">
              <a:rPr lang="tr-TR" smtClean="0"/>
              <a:pPr>
                <a:defRPr/>
              </a:pPr>
              <a:t>26</a:t>
            </a:fld>
            <a:endParaRPr lang="tr-TR"/>
          </a:p>
        </p:txBody>
      </p:sp>
    </p:spTree>
    <p:extLst>
      <p:ext uri="{BB962C8B-B14F-4D97-AF65-F5344CB8AC3E}">
        <p14:creationId xmlns:p14="http://schemas.microsoft.com/office/powerpoint/2010/main" val="39674783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58"/>
            <a:ext cx="9136618" cy="514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96615"/>
            <a:ext cx="71278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227763" y="1563688"/>
            <a:ext cx="720725" cy="10080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sp>
        <p:nvSpPr>
          <p:cNvPr id="5" name="Yuvarlatılmış Dikdörtgen 4"/>
          <p:cNvSpPr/>
          <p:nvPr/>
        </p:nvSpPr>
        <p:spPr>
          <a:xfrm>
            <a:off x="4499992" y="1604852"/>
            <a:ext cx="1008112" cy="750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itle 1"/>
          <p:cNvSpPr>
            <a:spLocks noGrp="1"/>
          </p:cNvSpPr>
          <p:nvPr>
            <p:ph type="title"/>
          </p:nvPr>
        </p:nvSpPr>
        <p:spPr>
          <a:xfrm>
            <a:off x="1" y="339502"/>
            <a:ext cx="9136618" cy="432048"/>
          </a:xfrm>
        </p:spPr>
        <p:txBody>
          <a:bodyPr/>
          <a:lstStyle/>
          <a:p>
            <a:r>
              <a:rPr lang="en-US" sz="2000" b="1" dirty="0" smtClean="0">
                <a:solidFill>
                  <a:schemeClr val="bg1"/>
                </a:solidFill>
                <a:latin typeface="Comic Sans MS" pitchFamily="66" charset="0"/>
                <a:ea typeface="Helvetica Neue" charset="0"/>
                <a:cs typeface="Helvetica Neue" charset="0"/>
              </a:rPr>
              <a:t>e-</a:t>
            </a:r>
            <a:r>
              <a:rPr lang="en-US" sz="2000" b="1" dirty="0" err="1" smtClean="0">
                <a:solidFill>
                  <a:schemeClr val="bg1"/>
                </a:solidFill>
                <a:latin typeface="Comic Sans MS" pitchFamily="66" charset="0"/>
                <a:ea typeface="Helvetica Neue" charset="0"/>
                <a:cs typeface="Helvetica Neue" charset="0"/>
              </a:rPr>
              <a:t>Okul</a:t>
            </a:r>
            <a:r>
              <a:rPr lang="en-US" sz="2000" b="1" dirty="0" smtClean="0">
                <a:solidFill>
                  <a:schemeClr val="bg1"/>
                </a:solidFill>
                <a:latin typeface="Comic Sans MS" pitchFamily="66" charset="0"/>
                <a:ea typeface="Helvetica Neue" charset="0"/>
                <a:cs typeface="Helvetica Neue" charset="0"/>
              </a:rPr>
              <a:t> İYEP </a:t>
            </a:r>
            <a:r>
              <a:rPr lang="en-US" sz="2000" b="1" dirty="0" err="1" smtClean="0">
                <a:solidFill>
                  <a:schemeClr val="bg1"/>
                </a:solidFill>
                <a:latin typeface="Comic Sans MS" pitchFamily="66" charset="0"/>
                <a:ea typeface="Helvetica Neue" charset="0"/>
                <a:cs typeface="Helvetica Neue" charset="0"/>
              </a:rPr>
              <a:t>İşlemleri</a:t>
            </a:r>
            <a:r>
              <a:rPr lang="en-US" sz="2000" b="1" dirty="0" smtClean="0">
                <a:solidFill>
                  <a:schemeClr val="bg1"/>
                </a:solidFill>
                <a:latin typeface="Comic Sans MS" pitchFamily="66" charset="0"/>
                <a:ea typeface="Helvetica Neue" charset="0"/>
                <a:cs typeface="Helvetica Neue" charset="0"/>
              </a:rPr>
              <a:t> </a:t>
            </a:r>
            <a:r>
              <a:rPr lang="tr-TR" sz="2000" b="1" dirty="0" smtClean="0">
                <a:solidFill>
                  <a:schemeClr val="bg1"/>
                </a:solidFill>
                <a:latin typeface="Comic Sans MS" pitchFamily="66" charset="0"/>
                <a:ea typeface="Helvetica Neue" charset="0"/>
                <a:cs typeface="Helvetica Neue" charset="0"/>
              </a:rPr>
              <a:t> </a:t>
            </a:r>
            <a:r>
              <a:rPr lang="en-US" sz="2000" b="1" dirty="0" err="1" smtClean="0">
                <a:solidFill>
                  <a:schemeClr val="bg1"/>
                </a:solidFill>
                <a:latin typeface="Comic Sans MS" pitchFamily="66" charset="0"/>
                <a:ea typeface="Helvetica Neue" charset="0"/>
                <a:cs typeface="Helvetica Neue" charset="0"/>
              </a:rPr>
              <a:t>Modülü</a:t>
            </a:r>
            <a:endParaRPr lang="en-US" sz="2000" b="1" dirty="0">
              <a:solidFill>
                <a:schemeClr val="bg1"/>
              </a:solidFill>
              <a:latin typeface="Comic Sans MS" pitchFamily="66" charset="0"/>
              <a:ea typeface="Helvetica Neue" charset="0"/>
              <a:cs typeface="Helvetica Neue" charset="0"/>
            </a:endParaRPr>
          </a:p>
        </p:txBody>
      </p:sp>
      <p:sp>
        <p:nvSpPr>
          <p:cNvPr id="2" name="Slide Number Placeholder 1"/>
          <p:cNvSpPr>
            <a:spLocks noGrp="1"/>
          </p:cNvSpPr>
          <p:nvPr>
            <p:ph type="sldNum" sz="quarter" idx="12"/>
          </p:nvPr>
        </p:nvSpPr>
        <p:spPr/>
        <p:txBody>
          <a:bodyPr/>
          <a:lstStyle/>
          <a:p>
            <a:pPr>
              <a:defRPr/>
            </a:pPr>
            <a:fld id="{E64C2F33-A358-4316-BFA6-772CD87CE804}" type="slidenum">
              <a:rPr lang="tr-TR" smtClean="0"/>
              <a:pPr>
                <a:defRPr/>
              </a:pPr>
              <a:t>27</a:t>
            </a:fld>
            <a:endParaRPr lang="tr-TR"/>
          </a:p>
        </p:txBody>
      </p:sp>
    </p:spTree>
    <p:extLst>
      <p:ext uri="{BB962C8B-B14F-4D97-AF65-F5344CB8AC3E}">
        <p14:creationId xmlns:p14="http://schemas.microsoft.com/office/powerpoint/2010/main" val="340620176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838200" y="514350"/>
            <a:ext cx="7924800" cy="4801314"/>
          </a:xfrm>
          <a:prstGeom prst="rect">
            <a:avLst/>
          </a:prstGeom>
          <a:noFill/>
        </p:spPr>
        <p:txBody>
          <a:bodyPr wrap="square" rtlCol="0">
            <a:spAutoFit/>
          </a:bodyPr>
          <a:lstStyle/>
          <a:p>
            <a:pPr algn="ctr"/>
            <a:r>
              <a:rPr lang="tr-TR" b="1" dirty="0" smtClean="0">
                <a:solidFill>
                  <a:schemeClr val="bg1"/>
                </a:solidFill>
                <a:latin typeface="Comic Sans MS" pitchFamily="66" charset="0"/>
              </a:rPr>
              <a:t>İYEP RAPORLAMA</a:t>
            </a: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18. </a:t>
            </a:r>
            <a:r>
              <a:rPr lang="tr-TR" dirty="0" err="1" smtClean="0">
                <a:solidFill>
                  <a:schemeClr val="bg1"/>
                </a:solidFill>
                <a:latin typeface="Comic Sans MS" pitchFamily="66" charset="0"/>
              </a:rPr>
              <a:t>İYEP’in</a:t>
            </a:r>
            <a:r>
              <a:rPr lang="tr-TR" dirty="0" smtClean="0">
                <a:solidFill>
                  <a:schemeClr val="bg1"/>
                </a:solidFill>
                <a:latin typeface="Comic Sans MS" pitchFamily="66" charset="0"/>
              </a:rPr>
              <a:t> Okul, İlçe ve İl Bazında Raporlanması </a:t>
            </a:r>
          </a:p>
          <a:p>
            <a:r>
              <a:rPr lang="tr-TR" dirty="0" smtClean="0">
                <a:solidFill>
                  <a:schemeClr val="bg1"/>
                </a:solidFill>
                <a:latin typeface="Comic Sans MS" pitchFamily="66" charset="0"/>
              </a:rPr>
              <a:t>Eğitim-öğretim yılı sonunda İYEP uygulanmalarına dair okul/il/ilçe raporları e-Okul Yönetim Bilgi Sistemi üzerinde yer alan İYEP Modülü üzerinden oluşturulacaktır. Raporda;</a:t>
            </a:r>
          </a:p>
          <a:p>
            <a:endParaRPr lang="tr-TR" dirty="0" smtClean="0">
              <a:solidFill>
                <a:schemeClr val="bg1"/>
              </a:solidFill>
              <a:latin typeface="Comic Sans MS" pitchFamily="66" charset="0"/>
            </a:endParaRPr>
          </a:p>
          <a:p>
            <a:pPr marL="395288" lvl="0" indent="-395288">
              <a:buFont typeface="Arial" pitchFamily="34" charset="0"/>
              <a:buChar char="•"/>
            </a:pPr>
            <a:r>
              <a:rPr lang="tr-TR" dirty="0" smtClean="0">
                <a:solidFill>
                  <a:schemeClr val="bg1"/>
                </a:solidFill>
                <a:latin typeface="Comic Sans MS" pitchFamily="66" charset="0"/>
              </a:rPr>
              <a:t>Açılan grup sayısı, </a:t>
            </a:r>
          </a:p>
          <a:p>
            <a:pPr marL="395288" lvl="0" indent="-395288">
              <a:buFont typeface="Arial" pitchFamily="34" charset="0"/>
              <a:buChar char="•"/>
            </a:pPr>
            <a:r>
              <a:rPr lang="tr-TR" dirty="0" smtClean="0">
                <a:solidFill>
                  <a:schemeClr val="bg1"/>
                </a:solidFill>
                <a:latin typeface="Comic Sans MS" pitchFamily="66" charset="0"/>
              </a:rPr>
              <a:t>Programa alınan öğrenci sayısı, </a:t>
            </a:r>
          </a:p>
          <a:p>
            <a:pPr marL="395288" lvl="0" indent="-395288">
              <a:buFont typeface="Arial" pitchFamily="34" charset="0"/>
              <a:buChar char="•"/>
            </a:pPr>
            <a:r>
              <a:rPr lang="tr-TR" dirty="0" smtClean="0">
                <a:solidFill>
                  <a:schemeClr val="bg1"/>
                </a:solidFill>
                <a:latin typeface="Comic Sans MS" pitchFamily="66" charset="0"/>
              </a:rPr>
              <a:t>Programı tamamlayan öğrenci sayısı, </a:t>
            </a:r>
          </a:p>
          <a:p>
            <a:pPr marL="395288" lvl="0" indent="-395288">
              <a:buFont typeface="Arial" pitchFamily="34" charset="0"/>
              <a:buChar char="•"/>
            </a:pPr>
            <a:r>
              <a:rPr lang="tr-TR" dirty="0" smtClean="0">
                <a:solidFill>
                  <a:schemeClr val="bg1"/>
                </a:solidFill>
                <a:latin typeface="Comic Sans MS" pitchFamily="66" charset="0"/>
              </a:rPr>
              <a:t>Bölümler arası geçiş durumları, </a:t>
            </a:r>
          </a:p>
          <a:p>
            <a:pPr marL="395288" lvl="0" indent="-395288">
              <a:buFont typeface="Arial" pitchFamily="34" charset="0"/>
              <a:buChar char="•"/>
            </a:pPr>
            <a:r>
              <a:rPr lang="tr-TR" dirty="0" err="1" smtClean="0">
                <a:solidFill>
                  <a:schemeClr val="bg1"/>
                </a:solidFill>
                <a:latin typeface="Comic Sans MS" pitchFamily="66" charset="0"/>
              </a:rPr>
              <a:t>Psikososyal</a:t>
            </a:r>
            <a:r>
              <a:rPr lang="tr-TR" dirty="0" smtClean="0">
                <a:solidFill>
                  <a:schemeClr val="bg1"/>
                </a:solidFill>
                <a:latin typeface="Comic Sans MS" pitchFamily="66" charset="0"/>
              </a:rPr>
              <a:t> destek programının uygulanması, </a:t>
            </a:r>
          </a:p>
          <a:p>
            <a:pPr marL="395288" lvl="0" indent="-395288">
              <a:buFont typeface="Arial" pitchFamily="34" charset="0"/>
              <a:buChar char="•"/>
            </a:pPr>
            <a:r>
              <a:rPr lang="tr-TR" dirty="0" smtClean="0">
                <a:solidFill>
                  <a:schemeClr val="bg1"/>
                </a:solidFill>
                <a:latin typeface="Comic Sans MS" pitchFamily="66" charset="0"/>
              </a:rPr>
              <a:t>Öğrenci devam durumları, </a:t>
            </a:r>
          </a:p>
          <a:p>
            <a:pPr marL="395288" lvl="0" indent="-395288">
              <a:buFont typeface="Arial" pitchFamily="34" charset="0"/>
              <a:buChar char="•"/>
            </a:pPr>
            <a:r>
              <a:rPr lang="tr-TR" dirty="0" smtClean="0">
                <a:solidFill>
                  <a:schemeClr val="bg1"/>
                </a:solidFill>
                <a:latin typeface="Comic Sans MS" pitchFamily="66" charset="0"/>
              </a:rPr>
              <a:t>Pilot Uygulamada tespit edilen sorunlar ve çözüm önerilerine yer verilecektir.</a:t>
            </a:r>
          </a:p>
          <a:p>
            <a:endParaRPr lang="tr-TR" dirty="0" smtClean="0">
              <a:solidFill>
                <a:schemeClr val="bg1"/>
              </a:solidFill>
              <a:latin typeface="Comic Sans MS" pitchFamily="66" charset="0"/>
            </a:endParaRPr>
          </a:p>
          <a:p>
            <a:endParaRPr lang="tr-TR"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p:txBody>
          <a:bodyPr/>
          <a:lstStyle/>
          <a:p>
            <a:endParaRPr lang="tr-TR" altLang="tr-TR" smtClean="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
        <p:nvSpPr>
          <p:cNvPr id="3" name="Slide Number Placeholder 2"/>
          <p:cNvSpPr>
            <a:spLocks noGrp="1"/>
          </p:cNvSpPr>
          <p:nvPr>
            <p:ph type="sldNum" sz="quarter" idx="12"/>
          </p:nvPr>
        </p:nvSpPr>
        <p:spPr/>
        <p:txBody>
          <a:bodyPr/>
          <a:lstStyle/>
          <a:p>
            <a:pPr>
              <a:defRPr/>
            </a:pPr>
            <a:fld id="{E64C2F33-A358-4316-BFA6-772CD87CE804}" type="slidenum">
              <a:rPr lang="tr-TR" smtClean="0"/>
              <a:pPr>
                <a:defRPr/>
              </a:pPr>
              <a:t>29</a:t>
            </a:fld>
            <a:endParaRPr lang="tr-TR"/>
          </a:p>
        </p:txBody>
      </p:sp>
      <p:sp>
        <p:nvSpPr>
          <p:cNvPr id="5" name="7 Metin kutusu"/>
          <p:cNvSpPr txBox="1"/>
          <p:nvPr/>
        </p:nvSpPr>
        <p:spPr>
          <a:xfrm>
            <a:off x="6705600" y="4222251"/>
            <a:ext cx="1600200" cy="646331"/>
          </a:xfrm>
          <a:prstGeom prst="rect">
            <a:avLst/>
          </a:prstGeom>
          <a:noFill/>
        </p:spPr>
        <p:txBody>
          <a:bodyPr wrap="square" rtlCol="0">
            <a:spAutoFit/>
          </a:bodyPr>
          <a:lstStyle/>
          <a:p>
            <a:pPr algn="ctr"/>
            <a:r>
              <a:rPr lang="tr-TR" dirty="0" smtClean="0">
                <a:solidFill>
                  <a:schemeClr val="bg1"/>
                </a:solidFill>
              </a:rPr>
              <a:t>Eylül 2018</a:t>
            </a:r>
          </a:p>
          <a:p>
            <a:pPr algn="ctr"/>
            <a:r>
              <a:rPr lang="tr-TR" dirty="0" smtClean="0">
                <a:solidFill>
                  <a:srgbClr val="FF0000"/>
                </a:solidFill>
              </a:rPr>
              <a:t>Afyonkarahisar</a:t>
            </a:r>
            <a:endParaRPr lang="tr-TR" dirty="0">
              <a:solidFill>
                <a:srgbClr val="FF0000"/>
              </a:solidFill>
            </a:endParaRPr>
          </a:p>
        </p:txBody>
      </p:sp>
      <p:sp>
        <p:nvSpPr>
          <p:cNvPr id="6" name="7 Metin kutusu"/>
          <p:cNvSpPr txBox="1"/>
          <p:nvPr/>
        </p:nvSpPr>
        <p:spPr>
          <a:xfrm>
            <a:off x="3581400" y="4374651"/>
            <a:ext cx="1600200" cy="369332"/>
          </a:xfrm>
          <a:prstGeom prst="rect">
            <a:avLst/>
          </a:prstGeom>
          <a:noFill/>
        </p:spPr>
        <p:txBody>
          <a:bodyPr wrap="square" rtlCol="0">
            <a:spAutoFit/>
          </a:bodyPr>
          <a:lstStyle/>
          <a:p>
            <a:pPr algn="ctr"/>
            <a:r>
              <a:rPr lang="tr-TR" dirty="0" smtClean="0">
                <a:solidFill>
                  <a:schemeClr val="bg1"/>
                </a:solidFill>
              </a:rPr>
              <a:t>@iyeptegm1</a:t>
            </a:r>
            <a:endParaRPr lang="tr-TR" dirty="0">
              <a:solidFill>
                <a:srgbClr val="FF0000"/>
              </a:solidFill>
            </a:endParaRPr>
          </a:p>
        </p:txBody>
      </p:sp>
    </p:spTree>
    <p:extLst>
      <p:ext uri="{BB962C8B-B14F-4D97-AF65-F5344CB8AC3E}">
        <p14:creationId xmlns:p14="http://schemas.microsoft.com/office/powerpoint/2010/main" val="145956108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762000" y="666750"/>
            <a:ext cx="7315200" cy="3693319"/>
          </a:xfrm>
          <a:prstGeom prst="rect">
            <a:avLst/>
          </a:prstGeom>
          <a:noFill/>
        </p:spPr>
        <p:txBody>
          <a:bodyPr wrap="square" rtlCol="0">
            <a:spAutoFit/>
          </a:bodyPr>
          <a:lstStyle/>
          <a:p>
            <a:pPr algn="ctr"/>
            <a:r>
              <a:rPr lang="en-US" b="1" dirty="0" smtClean="0">
                <a:solidFill>
                  <a:schemeClr val="bg1"/>
                </a:solidFill>
                <a:latin typeface="Comic Sans MS" pitchFamily="66" charset="0"/>
                <a:ea typeface="Helvetica Neue" charset="0"/>
                <a:cs typeface="Helvetica Neue" charset="0"/>
              </a:rPr>
              <a:t>İYEP’İN GEREKÇESİ</a:t>
            </a: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pPr marL="0" indent="0" algn="ctr">
              <a:buNone/>
            </a:pPr>
            <a:r>
              <a:rPr lang="tr-TR" b="1" dirty="0" smtClean="0">
                <a:solidFill>
                  <a:schemeClr val="bg1"/>
                </a:solidFill>
                <a:latin typeface="Comic Sans MS" pitchFamily="66" charset="0"/>
                <a:ea typeface="Helvetica Neue" charset="0"/>
                <a:cs typeface="Helvetica Neue" charset="0"/>
              </a:rPr>
              <a:t>Okuma becerileri alanında Türkiye ortalaması 428 ve tüm ülkelerin ortalaması da 460’tır. Matematik okuryazarlığı alanında Türkiye ortalaması 420 ve tüm ülkelerin ortalaması da 461’dir. Ayrıca PISA 2015’te 1. düzey ve altında (alt yeterlik düzeyi) bulunan öğrenci oranları PISA 2012’ye göre artmıştır. PISA 2015’te alt düzeyde yer alan öğrenci oranı OECD’de %23,4, tüm ülkelerde %35,8 iken Türkiye’de %51,3’tür. (MEB, 2017)</a:t>
            </a:r>
            <a:endParaRPr lang="en-US" b="1"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762000" y="666750"/>
            <a:ext cx="7315200" cy="5355312"/>
          </a:xfrm>
          <a:prstGeom prst="rect">
            <a:avLst/>
          </a:prstGeom>
          <a:noFill/>
        </p:spPr>
        <p:txBody>
          <a:bodyPr wrap="square" rtlCol="0">
            <a:spAutoFit/>
          </a:bodyPr>
          <a:lstStyle/>
          <a:p>
            <a:pPr algn="ctr"/>
            <a:r>
              <a:rPr lang="en-US" b="1" dirty="0" smtClean="0">
                <a:solidFill>
                  <a:schemeClr val="bg1"/>
                </a:solidFill>
                <a:latin typeface="Comic Sans MS" pitchFamily="66" charset="0"/>
                <a:ea typeface="Helvetica Neue" charset="0"/>
                <a:cs typeface="Helvetica Neue" charset="0"/>
              </a:rPr>
              <a:t>İYEP’İN GEREKÇESİ</a:t>
            </a:r>
            <a:endParaRPr lang="tr-TR"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pPr marL="0" indent="0" algn="just">
              <a:buNone/>
            </a:pPr>
            <a:r>
              <a:rPr lang="tr-TR" b="1" i="1" dirty="0" smtClean="0">
                <a:solidFill>
                  <a:schemeClr val="bg1"/>
                </a:solidFill>
                <a:latin typeface="Comic Sans MS" pitchFamily="66" charset="0"/>
                <a:ea typeface="Helvetica Neue" charset="0"/>
                <a:cs typeface="Helvetica Neue" charset="0"/>
              </a:rPr>
              <a:t>    Bakanlığımızın</a:t>
            </a:r>
            <a:r>
              <a:rPr lang="tr-TR" b="1" dirty="0" smtClean="0">
                <a:solidFill>
                  <a:schemeClr val="bg1"/>
                </a:solidFill>
                <a:latin typeface="Comic Sans MS" pitchFamily="66" charset="0"/>
                <a:ea typeface="Helvetica Neue" charset="0"/>
                <a:cs typeface="Helvetica Neue" charset="0"/>
              </a:rPr>
              <a:t> öncelikli hedefleri arasında da “Herkes için kaliteli ve erişilebilir eğitim hizmetinin sağlanması” yer almaktadır. Hükümet programında bu durumun önemi </a:t>
            </a:r>
            <a:r>
              <a:rPr lang="tr-TR" b="1" dirty="0" smtClean="0">
                <a:solidFill>
                  <a:schemeClr val="accent6">
                    <a:lumMod val="75000"/>
                  </a:schemeClr>
                </a:solidFill>
                <a:latin typeface="Comic Sans MS" pitchFamily="66" charset="0"/>
                <a:ea typeface="Helvetica Neue" charset="0"/>
                <a:cs typeface="Helvetica Neue" charset="0"/>
              </a:rPr>
              <a:t>“</a:t>
            </a:r>
            <a:r>
              <a:rPr lang="tr-TR" b="1" i="1" dirty="0" smtClean="0">
                <a:solidFill>
                  <a:schemeClr val="accent6">
                    <a:lumMod val="75000"/>
                  </a:schemeClr>
                </a:solidFill>
                <a:latin typeface="Comic Sans MS" pitchFamily="66" charset="0"/>
                <a:ea typeface="Helvetica Neue" charset="0"/>
                <a:cs typeface="Helvetica Neue" charset="0"/>
              </a:rPr>
              <a:t>Öğrenme ve gelişim düzeyi akranlarından geride olan öğrencilerin öğrenmesini desteklemek amacıyla tedbirler alacak ve telafi edici programlar uygulayacağız.”</a:t>
            </a:r>
            <a:r>
              <a:rPr lang="tr-TR" b="1" dirty="0" smtClean="0">
                <a:solidFill>
                  <a:schemeClr val="accent6">
                    <a:lumMod val="75000"/>
                  </a:schemeClr>
                </a:solidFill>
                <a:latin typeface="Comic Sans MS" pitchFamily="66" charset="0"/>
                <a:ea typeface="Helvetica Neue" charset="0"/>
                <a:cs typeface="Helvetica Neue" charset="0"/>
              </a:rPr>
              <a:t> </a:t>
            </a:r>
            <a:r>
              <a:rPr lang="tr-TR" b="1" dirty="0" smtClean="0">
                <a:solidFill>
                  <a:schemeClr val="bg1"/>
                </a:solidFill>
                <a:latin typeface="Comic Sans MS" pitchFamily="66" charset="0"/>
                <a:ea typeface="Helvetica Neue" charset="0"/>
                <a:cs typeface="Helvetica Neue" charset="0"/>
              </a:rPr>
              <a:t>şeklinde ifade edilmektedir.</a:t>
            </a:r>
          </a:p>
          <a:p>
            <a:pPr marL="0" indent="0" algn="just">
              <a:buNone/>
            </a:pPr>
            <a:endParaRPr lang="tr-TR" b="1" dirty="0" smtClean="0">
              <a:solidFill>
                <a:schemeClr val="bg1"/>
              </a:solidFill>
              <a:latin typeface="Comic Sans MS" pitchFamily="66" charset="0"/>
              <a:ea typeface="Helvetica Neue" charset="0"/>
              <a:cs typeface="Helvetica Neue" charset="0"/>
            </a:endParaRPr>
          </a:p>
          <a:p>
            <a:pPr marL="0" indent="0" algn="just">
              <a:buNone/>
            </a:pPr>
            <a:r>
              <a:rPr lang="tr-TR" b="1" dirty="0" smtClean="0">
                <a:solidFill>
                  <a:schemeClr val="bg1"/>
                </a:solidFill>
                <a:latin typeface="Comic Sans MS" pitchFamily="66" charset="0"/>
                <a:ea typeface="Helvetica Neue" charset="0"/>
                <a:cs typeface="Helvetica Neue" charset="0"/>
              </a:rPr>
              <a:t>     Ülkemizde öğrencilerin bireysel öğrenme ihtiyaçlarını erken sınıflarda ortaya çıkaracak araçların kullanılması veya bu süreçlerin değerlendirilmesi eğitimde kalitenin artırılmasında olumlu bir adım olarak görülmektedir. Bu amaçla İlkokullarda Yetiştirme Programı geliştirilmiştir.</a:t>
            </a:r>
            <a:endParaRPr lang="en-US"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685800" y="361950"/>
            <a:ext cx="7315200" cy="5170646"/>
          </a:xfrm>
          <a:prstGeom prst="rect">
            <a:avLst/>
          </a:prstGeom>
          <a:noFill/>
        </p:spPr>
        <p:txBody>
          <a:bodyPr wrap="square" rtlCol="0">
            <a:spAutoFit/>
          </a:bodyPr>
          <a:lstStyle/>
          <a:p>
            <a:pPr algn="ctr"/>
            <a:endParaRPr lang="tr-TR" sz="2000" b="1" dirty="0" smtClean="0">
              <a:solidFill>
                <a:schemeClr val="bg1"/>
              </a:solidFill>
              <a:latin typeface="Comic Sans MS" pitchFamily="66" charset="0"/>
              <a:ea typeface="Helvetica Neue" charset="0"/>
              <a:cs typeface="Helvetica Neue" charset="0"/>
            </a:endParaRPr>
          </a:p>
          <a:p>
            <a:pPr marL="0" indent="0" algn="ctr">
              <a:buNone/>
            </a:pPr>
            <a:endParaRPr lang="tr-TR" sz="2000" b="1" i="1" dirty="0" smtClean="0">
              <a:solidFill>
                <a:schemeClr val="bg1"/>
              </a:solidFill>
              <a:latin typeface="Comic Sans MS" pitchFamily="66" charset="0"/>
              <a:ea typeface="Helvetica Neue" charset="0"/>
              <a:cs typeface="Helvetica Neue" charset="0"/>
            </a:endParaRPr>
          </a:p>
          <a:p>
            <a:pPr marL="0" indent="0" algn="ctr">
              <a:buNone/>
            </a:pPr>
            <a:r>
              <a:rPr lang="tr-TR" sz="2000" b="1" dirty="0" smtClean="0">
                <a:solidFill>
                  <a:srgbClr val="00B0F0"/>
                </a:solidFill>
                <a:latin typeface="Comic Sans MS" pitchFamily="66" charset="0"/>
              </a:rPr>
              <a:t>İLKOKULLARDA YETİŞTİRME PROGRAMI (İYEP);</a:t>
            </a:r>
          </a:p>
          <a:p>
            <a:pPr marL="0" indent="0" algn="ctr">
              <a:buNone/>
            </a:pPr>
            <a:endParaRPr lang="tr-TR" sz="2000" b="1" dirty="0" smtClean="0">
              <a:solidFill>
                <a:schemeClr val="bg1"/>
              </a:solidFill>
              <a:latin typeface="Comic Sans MS" pitchFamily="66" charset="0"/>
            </a:endParaRPr>
          </a:p>
          <a:p>
            <a:pPr marL="0" indent="0" algn="ctr">
              <a:buNone/>
            </a:pPr>
            <a:r>
              <a:rPr lang="tr-TR" sz="2000" b="1" dirty="0" smtClean="0">
                <a:solidFill>
                  <a:schemeClr val="bg1"/>
                </a:solidFill>
                <a:latin typeface="Comic Sans MS" pitchFamily="66" charset="0"/>
              </a:rPr>
              <a:t> İlkokulların 3 üncü ve/veya 4 üncü sınıflarına devam eden, önceki eğitim ve öğretim yılları içinde çeşitli nedenlerle </a:t>
            </a:r>
            <a:r>
              <a:rPr lang="tr-TR" sz="2000" b="1" dirty="0" smtClean="0">
                <a:solidFill>
                  <a:srgbClr val="FF00FF"/>
                </a:solidFill>
                <a:latin typeface="Comic Sans MS" pitchFamily="66" charset="0"/>
              </a:rPr>
              <a:t>Türkçe</a:t>
            </a:r>
            <a:r>
              <a:rPr lang="tr-TR" sz="2000" b="1" dirty="0" smtClean="0">
                <a:solidFill>
                  <a:schemeClr val="bg1"/>
                </a:solidFill>
                <a:latin typeface="Comic Sans MS" pitchFamily="66" charset="0"/>
              </a:rPr>
              <a:t> ve </a:t>
            </a:r>
            <a:r>
              <a:rPr lang="tr-TR" sz="2000" b="1" dirty="0" smtClean="0">
                <a:solidFill>
                  <a:srgbClr val="00B0F0"/>
                </a:solidFill>
                <a:latin typeface="Comic Sans MS" pitchFamily="66" charset="0"/>
              </a:rPr>
              <a:t>matematik</a:t>
            </a:r>
            <a:r>
              <a:rPr lang="tr-TR" sz="2000" b="1" dirty="0" smtClean="0">
                <a:solidFill>
                  <a:schemeClr val="bg1"/>
                </a:solidFill>
                <a:latin typeface="Comic Sans MS" pitchFamily="66" charset="0"/>
              </a:rPr>
              <a:t> dersi öğretim programlarında yer alan ve İlkokullarda Yetiştirme Programı kapsamında belirlenen kazanımları yeterli düzeyde edinemeyen öğrencilerin bu kazanımlara ulaşmalarını sağlamak amacıyla geliştirilen bir programdır.</a:t>
            </a:r>
            <a:r>
              <a:rPr lang="tr-TR" sz="2000" b="1" i="1" dirty="0" smtClean="0">
                <a:solidFill>
                  <a:schemeClr val="bg1"/>
                </a:solidFill>
                <a:latin typeface="Comic Sans MS" pitchFamily="66" charset="0"/>
                <a:ea typeface="Helvetica Neue" charset="0"/>
                <a:cs typeface="Helvetica Neue" charset="0"/>
              </a:rPr>
              <a:t> </a:t>
            </a:r>
            <a:endParaRPr lang="en-US" sz="2000"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dirty="0"/>
          </a:p>
        </p:txBody>
      </p:sp>
      <p:pic>
        <p:nvPicPr>
          <p:cNvPr id="7" name="İçerik Yer Tutucusu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750"/>
            <a:ext cx="8610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750"/>
            <a:ext cx="8534400"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77537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533400" y="260927"/>
            <a:ext cx="8001000" cy="4524315"/>
          </a:xfrm>
          <a:prstGeom prst="rect">
            <a:avLst/>
          </a:prstGeom>
          <a:noFill/>
        </p:spPr>
        <p:txBody>
          <a:bodyPr wrap="square" rtlCol="0">
            <a:spAutoFit/>
          </a:bodyPr>
          <a:lstStyle/>
          <a:p>
            <a:pPr algn="ctr"/>
            <a:endParaRPr lang="tr-TR" b="1" dirty="0" smtClean="0">
              <a:solidFill>
                <a:schemeClr val="bg1"/>
              </a:solidFill>
              <a:latin typeface="Comic Sans MS" pitchFamily="66" charset="0"/>
              <a:ea typeface="Helvetica Neue" charset="0"/>
              <a:cs typeface="Helvetica Neue" charset="0"/>
            </a:endParaRPr>
          </a:p>
          <a:p>
            <a:pPr algn="ctr"/>
            <a:r>
              <a:rPr lang="en-US" b="1" dirty="0" smtClean="0">
                <a:solidFill>
                  <a:schemeClr val="bg1"/>
                </a:solidFill>
                <a:latin typeface="Comic Sans MS" pitchFamily="66" charset="0"/>
                <a:ea typeface="Helvetica Neue" charset="0"/>
                <a:cs typeface="Helvetica Neue" charset="0"/>
              </a:rPr>
              <a:t>İYEP’İN </a:t>
            </a:r>
            <a:r>
              <a:rPr lang="tr-TR" b="1" dirty="0" smtClean="0">
                <a:solidFill>
                  <a:schemeClr val="bg1"/>
                </a:solidFill>
                <a:latin typeface="Comic Sans MS" pitchFamily="66" charset="0"/>
                <a:ea typeface="Helvetica Neue" charset="0"/>
                <a:cs typeface="Helvetica Neue" charset="0"/>
              </a:rPr>
              <a:t>AMAÇLARI</a:t>
            </a:r>
          </a:p>
          <a:p>
            <a:pPr marL="0" indent="0" algn="ctr">
              <a:buNone/>
            </a:pPr>
            <a:endParaRPr lang="tr-TR" b="1" i="1" dirty="0" smtClean="0">
              <a:solidFill>
                <a:schemeClr val="bg1"/>
              </a:solidFill>
              <a:latin typeface="Comic Sans MS" pitchFamily="66" charset="0"/>
              <a:ea typeface="Helvetica Neue" charset="0"/>
              <a:cs typeface="Helvetica Neue" charset="0"/>
            </a:endParaRPr>
          </a:p>
          <a:p>
            <a:pPr marL="342900" lvl="0" indent="-342900">
              <a:buFont typeface="+mj-lt"/>
              <a:buAutoNum type="arabicPeriod"/>
            </a:pPr>
            <a:r>
              <a:rPr lang="tr-TR" dirty="0" smtClean="0">
                <a:solidFill>
                  <a:schemeClr val="bg1"/>
                </a:solidFill>
                <a:latin typeface="Comic Sans MS" pitchFamily="66" charset="0"/>
              </a:rPr>
              <a:t>Öğrencilerin Türkçe ve matematik derslerinde İYEP kapsamında belirlenen kazanımlara ulaşmalarını sağlayacak etkinlikler ve öğrenme yaşantıları planlamak,</a:t>
            </a:r>
          </a:p>
          <a:p>
            <a:pPr marL="342900" lvl="0" indent="-342900">
              <a:buFont typeface="+mj-lt"/>
              <a:buAutoNum type="arabicPeriod"/>
            </a:pPr>
            <a:r>
              <a:rPr lang="tr-TR" dirty="0" smtClean="0">
                <a:solidFill>
                  <a:schemeClr val="bg1"/>
                </a:solidFill>
                <a:latin typeface="Comic Sans MS" pitchFamily="66" charset="0"/>
              </a:rPr>
              <a:t>Öğrencilerin </a:t>
            </a:r>
            <a:r>
              <a:rPr lang="tr-TR" dirty="0" err="1" smtClean="0">
                <a:solidFill>
                  <a:schemeClr val="bg1"/>
                </a:solidFill>
                <a:latin typeface="Comic Sans MS" pitchFamily="66" charset="0"/>
              </a:rPr>
              <a:t>psikososyal</a:t>
            </a:r>
            <a:r>
              <a:rPr lang="tr-TR" dirty="0" smtClean="0">
                <a:solidFill>
                  <a:schemeClr val="bg1"/>
                </a:solidFill>
                <a:latin typeface="Comic Sans MS" pitchFamily="66" charset="0"/>
              </a:rPr>
              <a:t> açıdan desteklenmesini sağlamak,  </a:t>
            </a:r>
          </a:p>
          <a:p>
            <a:pPr marL="342900" lvl="0" indent="-342900">
              <a:buFont typeface="+mj-lt"/>
              <a:buAutoNum type="arabicPeriod"/>
            </a:pPr>
            <a:r>
              <a:rPr lang="tr-TR" dirty="0" smtClean="0">
                <a:solidFill>
                  <a:schemeClr val="bg1"/>
                </a:solidFill>
                <a:latin typeface="Comic Sans MS" pitchFamily="66" charset="0"/>
              </a:rPr>
              <a:t> Sonraki eğitim kademelerinde ortaya çıkması muhtemel uyum sorunlarını önlemek,</a:t>
            </a:r>
          </a:p>
          <a:p>
            <a:pPr marL="342900" lvl="0" indent="-342900">
              <a:buFont typeface="+mj-lt"/>
              <a:buAutoNum type="arabicPeriod"/>
            </a:pPr>
            <a:r>
              <a:rPr lang="tr-TR" dirty="0" smtClean="0">
                <a:solidFill>
                  <a:schemeClr val="bg1"/>
                </a:solidFill>
                <a:latin typeface="Comic Sans MS" pitchFamily="66" charset="0"/>
              </a:rPr>
              <a:t>Akademik başarısızlıktan kaynaklanan devamsızlıkların önüne geçmek,</a:t>
            </a:r>
          </a:p>
          <a:p>
            <a:pPr marL="342900" lvl="0" indent="-342900">
              <a:buFont typeface="+mj-lt"/>
              <a:buAutoNum type="arabicPeriod"/>
            </a:pPr>
            <a:r>
              <a:rPr lang="tr-TR" dirty="0" smtClean="0">
                <a:solidFill>
                  <a:schemeClr val="bg1"/>
                </a:solidFill>
                <a:latin typeface="Comic Sans MS" pitchFamily="66" charset="0"/>
              </a:rPr>
              <a:t>Programa dâhil edilen öğrencilerin beklenen öğrenme seviyesine ulaşmasına yardımcı olmak,</a:t>
            </a:r>
          </a:p>
          <a:p>
            <a:pPr marL="342900" indent="-342900">
              <a:buFont typeface="+mj-lt"/>
              <a:buAutoNum type="arabicPeriod"/>
            </a:pPr>
            <a:r>
              <a:rPr lang="tr-TR" dirty="0" smtClean="0">
                <a:solidFill>
                  <a:schemeClr val="bg1"/>
                </a:solidFill>
                <a:latin typeface="Comic Sans MS" pitchFamily="66" charset="0"/>
              </a:rPr>
              <a:t>Sorun çözebilen, iletişime ve öğrenmeye açık, özgüven ve sorumluluk sahibi sağlıklı ve mutlu bireylerin yetişmesine imkân sağlamak programın genel amaçlarındandır.</a:t>
            </a:r>
          </a:p>
          <a:p>
            <a:endParaRPr lang="tr-TR"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1066800" y="971550"/>
            <a:ext cx="5029200" cy="2215991"/>
          </a:xfrm>
          <a:prstGeom prst="rect">
            <a:avLst/>
          </a:prstGeom>
          <a:noFill/>
        </p:spPr>
        <p:txBody>
          <a:bodyPr wrap="square" rtlCol="0">
            <a:spAutoFit/>
          </a:bodyPr>
          <a:lstStyle/>
          <a:p>
            <a:pPr marL="342900" indent="-342900"/>
            <a:r>
              <a:rPr lang="tr-TR" sz="2000" b="1" dirty="0" smtClean="0">
                <a:solidFill>
                  <a:schemeClr val="bg1"/>
                </a:solidFill>
                <a:latin typeface="Comic Sans MS" pitchFamily="66" charset="0"/>
              </a:rPr>
              <a:t>Bu program öğrencilerin;</a:t>
            </a:r>
          </a:p>
          <a:p>
            <a:pPr marL="342900" indent="-342900"/>
            <a:endParaRPr lang="tr-TR" sz="2000" b="1" dirty="0" smtClean="0">
              <a:solidFill>
                <a:schemeClr val="bg1"/>
              </a:solidFill>
              <a:latin typeface="Comic Sans MS" pitchFamily="66" charset="0"/>
            </a:endParaRPr>
          </a:p>
          <a:p>
            <a:pPr marL="342900" indent="-342900"/>
            <a:endParaRPr lang="tr-TR" sz="2000" b="1" dirty="0" smtClean="0">
              <a:solidFill>
                <a:schemeClr val="bg1"/>
              </a:solidFill>
              <a:latin typeface="Comic Sans MS" pitchFamily="66" charset="0"/>
            </a:endParaRPr>
          </a:p>
          <a:p>
            <a:pPr marL="342900" indent="-342900"/>
            <a:r>
              <a:rPr lang="tr-TR" sz="2000" b="1" dirty="0" smtClean="0">
                <a:solidFill>
                  <a:schemeClr val="bg1"/>
                </a:solidFill>
                <a:latin typeface="Comic Sans MS" pitchFamily="66" charset="0"/>
              </a:rPr>
              <a:t>Temel becerilere ulaşmalarını sağlarken aynı zamanda </a:t>
            </a:r>
            <a:r>
              <a:rPr lang="tr-TR" sz="2000" b="1" dirty="0" err="1" smtClean="0">
                <a:solidFill>
                  <a:schemeClr val="bg1"/>
                </a:solidFill>
                <a:latin typeface="Comic Sans MS" pitchFamily="66" charset="0"/>
              </a:rPr>
              <a:t>psikososyal</a:t>
            </a:r>
            <a:r>
              <a:rPr lang="tr-TR" sz="2000" b="1" dirty="0" smtClean="0">
                <a:solidFill>
                  <a:schemeClr val="bg1"/>
                </a:solidFill>
                <a:latin typeface="Comic Sans MS" pitchFamily="66" charset="0"/>
              </a:rPr>
              <a:t> açıdan desteklenmesini de hedefler.  </a:t>
            </a:r>
          </a:p>
          <a:p>
            <a:pPr marL="342900" indent="-342900"/>
            <a:endParaRPr lang="tr-TR" b="1" dirty="0" smtClean="0">
              <a:solidFill>
                <a:schemeClr val="bg1"/>
              </a:solidFill>
              <a:latin typeface="Comic Sans MS" pitchFamily="66" charset="0"/>
            </a:endParaRPr>
          </a:p>
        </p:txBody>
      </p:sp>
      <p:pic>
        <p:nvPicPr>
          <p:cNvPr id="3074" name="Picture 2"/>
          <p:cNvPicPr>
            <a:picLocks noChangeAspect="1" noChangeArrowheads="1"/>
          </p:cNvPicPr>
          <p:nvPr/>
        </p:nvPicPr>
        <p:blipFill>
          <a:blip r:embed="rId5">
            <a:lum bright="25000" contrast="3000"/>
          </a:blip>
          <a:srcRect/>
          <a:stretch>
            <a:fillRect/>
          </a:stretch>
        </p:blipFill>
        <p:spPr bwMode="auto">
          <a:xfrm>
            <a:off x="7543800" y="2571750"/>
            <a:ext cx="1295400" cy="2190750"/>
          </a:xfrm>
          <a:prstGeom prst="rect">
            <a:avLst/>
          </a:prstGeom>
          <a:blipFill>
            <a:blip r:embed="rId6">
              <a:lum bright="25000" contrast="3000"/>
            </a:blip>
            <a:tile tx="0" ty="0" sx="100000" sy="100000" flip="none" algn="tl"/>
          </a:blip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381000" y="311408"/>
            <a:ext cx="8229600" cy="4447371"/>
          </a:xfrm>
          <a:prstGeom prst="rect">
            <a:avLst/>
          </a:prstGeom>
          <a:noFill/>
        </p:spPr>
        <p:txBody>
          <a:bodyPr wrap="square" rtlCol="0">
            <a:spAutoFit/>
          </a:bodyPr>
          <a:lstStyle/>
          <a:p>
            <a:pPr marL="342900" indent="-342900"/>
            <a:endParaRPr lang="tr-TR" b="1" dirty="0" smtClean="0">
              <a:solidFill>
                <a:schemeClr val="bg1"/>
              </a:solidFill>
              <a:latin typeface="Comic Sans MS" pitchFamily="66" charset="0"/>
            </a:endParaRPr>
          </a:p>
          <a:p>
            <a:pPr marL="342900" indent="-342900"/>
            <a:r>
              <a:rPr lang="tr-TR" sz="1900" b="1" dirty="0" smtClean="0">
                <a:solidFill>
                  <a:schemeClr val="bg1"/>
                </a:solidFill>
                <a:latin typeface="Comic Sans MS" pitchFamily="66" charset="0"/>
              </a:rPr>
              <a:t>PROGRAMIN İLKELERİ:</a:t>
            </a:r>
          </a:p>
          <a:p>
            <a:pPr marL="342900" indent="-342900"/>
            <a:endParaRPr lang="tr-TR" sz="1900" dirty="0" smtClean="0">
              <a:solidFill>
                <a:schemeClr val="bg1"/>
              </a:solidFill>
              <a:latin typeface="Comic Sans MS" pitchFamily="66" charset="0"/>
            </a:endParaRP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ihtiyaç duyan öğrenciler belirlenen eksiklikleri doğrultusunda programa alınır.</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ihtiyaç duyan öğrenciler için bulunduğu okullarda yetiştirme programının uygulanması esastır. </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alınacak öğrencilerin tespiti ve programın uygulama süreçlerinde öğrencilerin akranlarından ayrışma hissine kapılmasını önleyici tedbirler alınır.	</a:t>
            </a:r>
          </a:p>
          <a:p>
            <a:pPr marL="342900" indent="-342900">
              <a:buFont typeface="+mj-lt"/>
              <a:buAutoNum type="arabicPeriod"/>
            </a:pPr>
            <a:r>
              <a:rPr lang="tr-TR" sz="1900" dirty="0" smtClean="0">
                <a:solidFill>
                  <a:schemeClr val="bg1"/>
                </a:solidFill>
                <a:latin typeface="Comic Sans MS" pitchFamily="66" charset="0"/>
              </a:rPr>
              <a:t>İYEP kapsamındaki öğrencilere </a:t>
            </a:r>
            <a:r>
              <a:rPr lang="tr-TR" sz="1900" dirty="0" err="1" smtClean="0">
                <a:solidFill>
                  <a:schemeClr val="bg1"/>
                </a:solidFill>
                <a:latin typeface="Comic Sans MS" pitchFamily="66" charset="0"/>
              </a:rPr>
              <a:t>psikososyal</a:t>
            </a:r>
            <a:r>
              <a:rPr lang="tr-TR" sz="1900" dirty="0" smtClean="0">
                <a:solidFill>
                  <a:schemeClr val="bg1"/>
                </a:solidFill>
                <a:latin typeface="Comic Sans MS" pitchFamily="66" charset="0"/>
              </a:rPr>
              <a:t> destek sağlanır.</a:t>
            </a:r>
          </a:p>
          <a:p>
            <a:pPr marL="342900" indent="-342900">
              <a:buFont typeface="+mj-lt"/>
              <a:buAutoNum type="arabicPeriod"/>
            </a:pPr>
            <a:r>
              <a:rPr lang="tr-TR" sz="1900" dirty="0" smtClean="0">
                <a:solidFill>
                  <a:schemeClr val="bg1"/>
                </a:solidFill>
                <a:latin typeface="Comic Sans MS" pitchFamily="66" charset="0"/>
              </a:rPr>
              <a:t>Öğrencilerin, program süresince </a:t>
            </a: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devamları sağlanır.</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devam eden öğrencilerin velilerinden hiçbir ad altında ücret alınmaz.</a:t>
            </a:r>
          </a:p>
          <a:p>
            <a:pPr marL="342900" indent="-342900"/>
            <a:endParaRPr lang="tr-TR" b="1" dirty="0" smtClean="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iyep-sunumu-so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iyep-sunumu-son</Template>
  <TotalTime>2154</TotalTime>
  <Words>1027</Words>
  <Application>Microsoft Office PowerPoint</Application>
  <PresentationFormat>Ekran Gösterisi (16:9)</PresentationFormat>
  <Paragraphs>160</Paragraphs>
  <Slides>29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Comic Sans MS</vt:lpstr>
      <vt:lpstr>Helvetica Neue</vt:lpstr>
      <vt:lpstr>iyep-sunumu-son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e-Okul İYEP İşlemleri  Modülü</vt:lpstr>
      <vt:lpstr>e-Okul İYEP İşlemleri  Modülü</vt:lpstr>
      <vt:lpstr>PowerPoint Sunusu</vt:lpstr>
      <vt:lpstr>PowerPoint Sunusu</vt:lpstr>
    </vt:vector>
  </TitlesOfParts>
  <Company>NouS 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dc:creator>
  <cp:lastModifiedBy>Windows Kullanıcısı</cp:lastModifiedBy>
  <cp:revision>89</cp:revision>
  <dcterms:created xsi:type="dcterms:W3CDTF">2017-12-13T00:53:19Z</dcterms:created>
  <dcterms:modified xsi:type="dcterms:W3CDTF">2018-10-17T10:48:37Z</dcterms:modified>
</cp:coreProperties>
</file>